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3.xml" ContentType="application/vnd.openxmlformats-officedocument.theme+xml"/>
  <Override PartName="/ppt/slideLayouts/slideLayout28.xml" ContentType="application/vnd.openxmlformats-officedocument.presentationml.slideLayout+xml"/>
  <Override PartName="/ppt/theme/theme1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6.xml" ContentType="application/vnd.openxmlformats-officedocument.theme+xml"/>
  <Override PartName="/ppt/slideLayouts/slideLayout35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6" r:id="rId3"/>
    <p:sldMasterId id="2147483659" r:id="rId4"/>
    <p:sldMasterId id="2147483662" r:id="rId5"/>
    <p:sldMasterId id="2147483665" r:id="rId6"/>
    <p:sldMasterId id="2147483667" r:id="rId7"/>
    <p:sldMasterId id="2147483670" r:id="rId8"/>
    <p:sldMasterId id="2147483672" r:id="rId9"/>
    <p:sldMasterId id="2147483675" r:id="rId10"/>
    <p:sldMasterId id="2147483677" r:id="rId11"/>
    <p:sldMasterId id="2147483680" r:id="rId12"/>
    <p:sldMasterId id="2147483683" r:id="rId13"/>
    <p:sldMasterId id="2147483685" r:id="rId14"/>
    <p:sldMasterId id="2147483687" r:id="rId15"/>
    <p:sldMasterId id="2147483690" r:id="rId16"/>
    <p:sldMasterId id="2147483695" r:id="rId17"/>
  </p:sldMasterIdLst>
  <p:notesMasterIdLst>
    <p:notesMasterId r:id="rId60"/>
  </p:notesMasterIdLst>
  <p:sldIdLst>
    <p:sldId id="1826" r:id="rId18"/>
    <p:sldId id="2325" r:id="rId19"/>
    <p:sldId id="1981" r:id="rId20"/>
    <p:sldId id="2374" r:id="rId21"/>
    <p:sldId id="2375" r:id="rId22"/>
    <p:sldId id="2376" r:id="rId23"/>
    <p:sldId id="2383" r:id="rId24"/>
    <p:sldId id="2384" r:id="rId25"/>
    <p:sldId id="2385" r:id="rId26"/>
    <p:sldId id="2386" r:id="rId27"/>
    <p:sldId id="2387" r:id="rId28"/>
    <p:sldId id="1982" r:id="rId29"/>
    <p:sldId id="2402" r:id="rId30"/>
    <p:sldId id="2403" r:id="rId31"/>
    <p:sldId id="2404" r:id="rId32"/>
    <p:sldId id="2405" r:id="rId33"/>
    <p:sldId id="2406" r:id="rId34"/>
    <p:sldId id="2408" r:id="rId35"/>
    <p:sldId id="1983" r:id="rId36"/>
    <p:sldId id="2391" r:id="rId37"/>
    <p:sldId id="2392" r:id="rId38"/>
    <p:sldId id="2393" r:id="rId39"/>
    <p:sldId id="2394" r:id="rId40"/>
    <p:sldId id="2395" r:id="rId41"/>
    <p:sldId id="2357" r:id="rId42"/>
    <p:sldId id="2378" r:id="rId43"/>
    <p:sldId id="1984" r:id="rId44"/>
    <p:sldId id="2396" r:id="rId45"/>
    <p:sldId id="2397" r:id="rId46"/>
    <p:sldId id="2398" r:id="rId47"/>
    <p:sldId id="1985" r:id="rId48"/>
    <p:sldId id="2399" r:id="rId49"/>
    <p:sldId id="2400" r:id="rId50"/>
    <p:sldId id="2401" r:id="rId51"/>
    <p:sldId id="2409" r:id="rId52"/>
    <p:sldId id="2410" r:id="rId53"/>
    <p:sldId id="2411" r:id="rId54"/>
    <p:sldId id="2412" r:id="rId55"/>
    <p:sldId id="2413" r:id="rId56"/>
    <p:sldId id="2414" r:id="rId57"/>
    <p:sldId id="2363" r:id="rId58"/>
    <p:sldId id="1827" r:id="rId59"/>
  </p:sldIdLst>
  <p:sldSz cx="12192000" cy="6858000"/>
  <p:notesSz cx="6858000" cy="9144000"/>
  <p:embeddedFontLst>
    <p:embeddedFont>
      <p:font typeface="Arial Black" panose="020B0A04020102020204" pitchFamily="34" charset="0"/>
      <p:bold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Segoe UI" panose="020B0502040204020203" pitchFamily="34" charset="0"/>
      <p:regular r:id="rId66"/>
      <p:bold r:id="rId67"/>
      <p:italic r:id="rId68"/>
      <p:boldItalic r:id="rId69"/>
    </p:embeddedFont>
    <p:embeddedFont>
      <p:font typeface="Wingdings 3" panose="05040102010807070707" pitchFamily="18" charset="2"/>
      <p:regular r:id="rId70"/>
    </p:embeddedFont>
    <p:embeddedFont>
      <p:font typeface="黑体" panose="02010609060101010101" pitchFamily="49" charset="-122"/>
      <p:regular r:id="rId71"/>
    </p:embeddedFont>
    <p:embeddedFont>
      <p:font typeface="微软雅黑" panose="020B0503020204020204" pitchFamily="34" charset="-122"/>
      <p:regular r:id="rId72"/>
      <p:bold r:id="rId73"/>
    </p:embeddedFont>
    <p:embeddedFont>
      <p:font typeface="微软雅黑 Light" panose="020B0502040204020203" pitchFamily="34" charset="-122"/>
      <p:regular r:id="rId74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样式3" id="{AFAEBBB7-E065-486F-BE30-AEE247139C07}">
          <p14:sldIdLst>
            <p14:sldId id="1826"/>
          </p14:sldIdLst>
        </p14:section>
        <p14:section name="目录样式5" id="{73A39AD9-405C-445D-AC19-554F045D20EB}">
          <p14:sldIdLst>
            <p14:sldId id="2325"/>
            <p14:sldId id="1981"/>
            <p14:sldId id="2374"/>
            <p14:sldId id="2375"/>
            <p14:sldId id="2376"/>
            <p14:sldId id="2383"/>
            <p14:sldId id="2384"/>
            <p14:sldId id="2385"/>
            <p14:sldId id="2386"/>
            <p14:sldId id="2387"/>
            <p14:sldId id="1982"/>
            <p14:sldId id="2402"/>
            <p14:sldId id="2403"/>
            <p14:sldId id="2404"/>
            <p14:sldId id="2405"/>
            <p14:sldId id="2406"/>
            <p14:sldId id="2408"/>
            <p14:sldId id="1983"/>
            <p14:sldId id="2391"/>
            <p14:sldId id="2392"/>
            <p14:sldId id="2393"/>
            <p14:sldId id="2394"/>
            <p14:sldId id="2395"/>
            <p14:sldId id="2357"/>
            <p14:sldId id="2378"/>
            <p14:sldId id="1984"/>
            <p14:sldId id="2396"/>
            <p14:sldId id="2397"/>
            <p14:sldId id="2398"/>
            <p14:sldId id="1985"/>
            <p14:sldId id="2399"/>
            <p14:sldId id="2400"/>
            <p14:sldId id="2401"/>
            <p14:sldId id="2409"/>
            <p14:sldId id="2410"/>
            <p14:sldId id="2411"/>
            <p14:sldId id="2412"/>
            <p14:sldId id="2413"/>
            <p14:sldId id="2414"/>
            <p14:sldId id="2363"/>
            <p14:sldId id="1827"/>
          </p14:sldIdLst>
        </p14:section>
        <p14:section name="内页样式2" id="{AEE0B2BD-8C80-4E0D-A73B-164E71DA91E9}">
          <p14:sldIdLst/>
        </p14:section>
        <p14:section name="图标素材" id="{2E201F28-31B8-4C48-BFF6-5BA13AA2E60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42"/>
    <a:srgbClr val="008646"/>
    <a:srgbClr val="A13F0B"/>
    <a:srgbClr val="006C39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0" autoAdjust="0"/>
    <p:restoredTop sz="76618" autoAdjust="0"/>
  </p:normalViewPr>
  <p:slideViewPr>
    <p:cSldViewPr snapToGrid="0">
      <p:cViewPr varScale="1">
        <p:scale>
          <a:sx n="65" d="100"/>
          <a:sy n="65" d="100"/>
        </p:scale>
        <p:origin x="109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1.fntdata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font" Target="fonts/font7.fntdata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t>2023/2/19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7901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406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731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1349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710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338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664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846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515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1030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61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00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437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4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dirty="0" smtClean="0"/>
              <a:t>​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8117404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12119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77468754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2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4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15" r:id="rId2"/>
    <p:sldLayoutId id="2147483716" r:id="rId3"/>
    <p:sldLayoutId id="214748371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emf"/><Relationship Id="rId7" Type="http://schemas.openxmlformats.org/officeDocument/2006/relationships/image" Target="../media/image91.jpe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87.emf"/><Relationship Id="rId7" Type="http://schemas.openxmlformats.org/officeDocument/2006/relationships/image" Target="../media/image91.jpe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2.png"/><Relationship Id="rId4" Type="http://schemas.openxmlformats.org/officeDocument/2006/relationships/image" Target="../media/image88.jpeg"/><Relationship Id="rId9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6.emf"/><Relationship Id="rId7" Type="http://schemas.openxmlformats.org/officeDocument/2006/relationships/image" Target="../media/image98.jpe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2.jpeg"/><Relationship Id="rId5" Type="http://schemas.openxmlformats.org/officeDocument/2006/relationships/image" Target="../media/image95.png"/><Relationship Id="rId10" Type="http://schemas.openxmlformats.org/officeDocument/2006/relationships/image" Target="../media/image52.png"/><Relationship Id="rId4" Type="http://schemas.openxmlformats.org/officeDocument/2006/relationships/image" Target="../media/image97.png"/><Relationship Id="rId9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8.jpe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jpe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oleObject" Target="../embeddings/oleObject6.bin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52.png"/><Relationship Id="rId4" Type="http://schemas.openxmlformats.org/officeDocument/2006/relationships/image" Target="../media/image49.emf"/><Relationship Id="rId9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主讲人：王安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49486" y="5112604"/>
            <a:ext cx="5123851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单　位：北京理工大学网络空间安全学院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0399" y="1767242"/>
            <a:ext cx="11101439" cy="1911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《</a:t>
            </a:r>
            <a:r>
              <a:rPr lang="zh-CN" altLang="en-US" sz="4800" b="1" spc="300" dirty="0">
                <a:solidFill>
                  <a:schemeClr val="bg1"/>
                </a:solidFill>
                <a:latin typeface="+mn-ea"/>
                <a:ea typeface="+mn-ea"/>
              </a:rPr>
              <a:t>密码工程</a:t>
            </a: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》</a:t>
            </a:r>
          </a:p>
          <a:p>
            <a:pPr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第</a:t>
            </a:r>
            <a:r>
              <a:rPr lang="en-US" altLang="zh-CN" sz="6000" b="1" spc="300" dirty="0">
                <a:solidFill>
                  <a:schemeClr val="bg1"/>
                </a:solidFill>
                <a:latin typeface="+mn-ea"/>
                <a:ea typeface="+mn-ea"/>
              </a:rPr>
              <a:t>11</a:t>
            </a: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章 密码芯片故障分析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故障攻击手段效果简析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1011737" y="1055779"/>
            <a:ext cx="10351770" cy="4936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电压、时钟毛刺故障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非侵入式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时间可控，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精度高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空间完全不可控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激光故障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半侵入式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，需开盖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时间可控，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精度高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空间可控，精度偏低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电磁脉冲故障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非侵入式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启动时间可控，持续时间不可控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空间定位准确，但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影响范围较大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D3E8E7-3705-2F6E-0FA1-6AAA3C07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174" y="1340768"/>
            <a:ext cx="4600575" cy="37147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8E2B9B-FEB8-0C28-B791-52B0CCB22F8B}"/>
              </a:ext>
            </a:extLst>
          </p:cNvPr>
          <p:cNvSpPr/>
          <p:nvPr/>
        </p:nvSpPr>
        <p:spPr>
          <a:xfrm>
            <a:off x="6486606" y="5127526"/>
            <a:ext cx="4637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激光点与芯片工艺的尺寸对比</a:t>
            </a:r>
          </a:p>
        </p:txBody>
      </p:sp>
    </p:spTree>
    <p:extLst>
      <p:ext uri="{BB962C8B-B14F-4D97-AF65-F5344CB8AC3E}">
        <p14:creationId xmlns:p14="http://schemas.microsoft.com/office/powerpoint/2010/main" val="252111698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故障攻击基本假设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1011737" y="1055779"/>
            <a:ext cx="10351770" cy="4798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数据方面：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注入故障时，受影响的数被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置</a:t>
            </a:r>
            <a:r>
              <a:rPr lang="en-US" altLang="zh-CN" b="1" spc="300" dirty="0">
                <a:solidFill>
                  <a:srgbClr val="C00000"/>
                </a:solidFill>
                <a:latin typeface="Arial"/>
                <a:ea typeface="微软雅黑"/>
              </a:rPr>
              <a:t>0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注入故障时，受影响的数被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置</a:t>
            </a:r>
            <a:r>
              <a:rPr lang="en-US" altLang="zh-CN" b="1" spc="300" dirty="0">
                <a:solidFill>
                  <a:srgbClr val="C00000"/>
                </a:solidFill>
                <a:latin typeface="Arial"/>
                <a:ea typeface="微软雅黑"/>
              </a:rPr>
              <a:t>1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注入故障时，受影响的数变为随机数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空间方面：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影响连续的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若干比特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只影响某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比特（理想化假设）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使一小片电路失效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功能方面：使某个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CPU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指令非正常执行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常见模型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：使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8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位单片机的一个字节发生随机故障</a:t>
            </a:r>
          </a:p>
        </p:txBody>
      </p:sp>
    </p:spTree>
    <p:extLst>
      <p:ext uri="{BB962C8B-B14F-4D97-AF65-F5344CB8AC3E}">
        <p14:creationId xmlns:p14="http://schemas.microsoft.com/office/powerpoint/2010/main" val="313468280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853652" y="1181656"/>
            <a:ext cx="5577866" cy="4955643"/>
            <a:chOff x="6215603" y="1353082"/>
            <a:chExt cx="5577866" cy="4955643"/>
          </a:xfrm>
        </p:grpSpPr>
        <p:sp>
          <p:nvSpPr>
            <p:cNvPr id="48" name="文本占位符 11"/>
            <p:cNvSpPr txBox="1"/>
            <p:nvPr/>
          </p:nvSpPr>
          <p:spPr>
            <a:xfrm>
              <a:off x="6909170" y="4065381"/>
              <a:ext cx="4190733" cy="483594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49" name="文本占位符 12"/>
            <p:cNvSpPr txBox="1"/>
            <p:nvPr/>
          </p:nvSpPr>
          <p:spPr>
            <a:xfrm>
              <a:off x="6215603" y="3031304"/>
              <a:ext cx="5577866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latin typeface="微软雅黑" panose="020B0503020204020204" pitchFamily="34" charset="-122"/>
                  <a:cs typeface="+mn-ea"/>
                  <a:sym typeface="+mn-lt"/>
                </a:rPr>
                <a:t>芯片级故障分析示例</a:t>
              </a:r>
            </a:p>
          </p:txBody>
        </p:sp>
        <p:sp>
          <p:nvSpPr>
            <p:cNvPr id="50" name="books-group_25777"/>
            <p:cNvSpPr>
              <a:spLocks noChangeAspect="1"/>
            </p:cNvSpPr>
            <p:nvPr/>
          </p:nvSpPr>
          <p:spPr bwMode="auto">
            <a:xfrm>
              <a:off x="8462135" y="1353082"/>
              <a:ext cx="1084804" cy="141926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88862 h 440259"/>
                <a:gd name="T57" fmla="*/ 88862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88862 h 440259"/>
                <a:gd name="T63" fmla="*/ 88862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88862 h 440259"/>
                <a:gd name="T71" fmla="*/ 88862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6" h="5092">
                  <a:moveTo>
                    <a:pt x="3542" y="4509"/>
                  </a:moveTo>
                  <a:lnTo>
                    <a:pt x="3260" y="4509"/>
                  </a:lnTo>
                  <a:lnTo>
                    <a:pt x="3181" y="2195"/>
                  </a:lnTo>
                  <a:cubicBezTo>
                    <a:pt x="3180" y="1744"/>
                    <a:pt x="2970" y="1596"/>
                    <a:pt x="2891" y="1540"/>
                  </a:cubicBezTo>
                  <a:cubicBezTo>
                    <a:pt x="2888" y="1538"/>
                    <a:pt x="2579" y="1327"/>
                    <a:pt x="2579" y="1327"/>
                  </a:cubicBezTo>
                  <a:lnTo>
                    <a:pt x="2641" y="1222"/>
                  </a:lnTo>
                  <a:cubicBezTo>
                    <a:pt x="2669" y="1174"/>
                    <a:pt x="2653" y="1113"/>
                    <a:pt x="2606" y="1085"/>
                  </a:cubicBezTo>
                  <a:lnTo>
                    <a:pt x="2547" y="1050"/>
                  </a:lnTo>
                  <a:lnTo>
                    <a:pt x="2700" y="790"/>
                  </a:lnTo>
                  <a:lnTo>
                    <a:pt x="2789" y="842"/>
                  </a:lnTo>
                  <a:cubicBezTo>
                    <a:pt x="2804" y="851"/>
                    <a:pt x="2822" y="856"/>
                    <a:pt x="2839" y="856"/>
                  </a:cubicBezTo>
                  <a:cubicBezTo>
                    <a:pt x="2848" y="856"/>
                    <a:pt x="2856" y="855"/>
                    <a:pt x="2865" y="853"/>
                  </a:cubicBezTo>
                  <a:cubicBezTo>
                    <a:pt x="2890" y="846"/>
                    <a:pt x="2912" y="829"/>
                    <a:pt x="2926" y="806"/>
                  </a:cubicBezTo>
                  <a:lnTo>
                    <a:pt x="3073" y="556"/>
                  </a:lnTo>
                  <a:cubicBezTo>
                    <a:pt x="3101" y="508"/>
                    <a:pt x="3085" y="447"/>
                    <a:pt x="3038" y="419"/>
                  </a:cubicBezTo>
                  <a:lnTo>
                    <a:pt x="2354" y="17"/>
                  </a:lnTo>
                  <a:cubicBezTo>
                    <a:pt x="2331" y="3"/>
                    <a:pt x="2304" y="0"/>
                    <a:pt x="2279" y="6"/>
                  </a:cubicBezTo>
                  <a:cubicBezTo>
                    <a:pt x="2253" y="13"/>
                    <a:pt x="2231" y="29"/>
                    <a:pt x="2217" y="52"/>
                  </a:cubicBezTo>
                  <a:lnTo>
                    <a:pt x="2070" y="303"/>
                  </a:lnTo>
                  <a:cubicBezTo>
                    <a:pt x="2042" y="351"/>
                    <a:pt x="2058" y="412"/>
                    <a:pt x="2105" y="440"/>
                  </a:cubicBezTo>
                  <a:lnTo>
                    <a:pt x="2194" y="492"/>
                  </a:lnTo>
                  <a:lnTo>
                    <a:pt x="2041" y="753"/>
                  </a:lnTo>
                  <a:lnTo>
                    <a:pt x="1982" y="718"/>
                  </a:lnTo>
                  <a:cubicBezTo>
                    <a:pt x="1959" y="704"/>
                    <a:pt x="1932" y="701"/>
                    <a:pt x="1906" y="707"/>
                  </a:cubicBezTo>
                  <a:cubicBezTo>
                    <a:pt x="1881" y="714"/>
                    <a:pt x="1859" y="731"/>
                    <a:pt x="1845" y="753"/>
                  </a:cubicBezTo>
                  <a:lnTo>
                    <a:pt x="880" y="2395"/>
                  </a:lnTo>
                  <a:cubicBezTo>
                    <a:pt x="852" y="2443"/>
                    <a:pt x="868" y="2504"/>
                    <a:pt x="915" y="2532"/>
                  </a:cubicBezTo>
                  <a:lnTo>
                    <a:pt x="1023" y="2595"/>
                  </a:lnTo>
                  <a:lnTo>
                    <a:pt x="838" y="2910"/>
                  </a:lnTo>
                  <a:cubicBezTo>
                    <a:pt x="824" y="2933"/>
                    <a:pt x="821" y="2960"/>
                    <a:pt x="827" y="2986"/>
                  </a:cubicBezTo>
                  <a:cubicBezTo>
                    <a:pt x="834" y="3011"/>
                    <a:pt x="851" y="3033"/>
                    <a:pt x="873" y="3047"/>
                  </a:cubicBezTo>
                  <a:lnTo>
                    <a:pt x="1109" y="3185"/>
                  </a:lnTo>
                  <a:cubicBezTo>
                    <a:pt x="1125" y="3195"/>
                    <a:pt x="1143" y="3199"/>
                    <a:pt x="1160" y="3199"/>
                  </a:cubicBezTo>
                  <a:cubicBezTo>
                    <a:pt x="1194" y="3199"/>
                    <a:pt x="1227" y="3182"/>
                    <a:pt x="1246" y="3150"/>
                  </a:cubicBezTo>
                  <a:lnTo>
                    <a:pt x="1431" y="2835"/>
                  </a:lnTo>
                  <a:lnTo>
                    <a:pt x="1539" y="2899"/>
                  </a:lnTo>
                  <a:cubicBezTo>
                    <a:pt x="1554" y="2908"/>
                    <a:pt x="1572" y="2913"/>
                    <a:pt x="1589" y="2913"/>
                  </a:cubicBezTo>
                  <a:cubicBezTo>
                    <a:pt x="1598" y="2913"/>
                    <a:pt x="1606" y="2911"/>
                    <a:pt x="1615" y="2909"/>
                  </a:cubicBezTo>
                  <a:cubicBezTo>
                    <a:pt x="1640" y="2903"/>
                    <a:pt x="1662" y="2886"/>
                    <a:pt x="1676" y="2863"/>
                  </a:cubicBezTo>
                  <a:lnTo>
                    <a:pt x="1825" y="2609"/>
                  </a:lnTo>
                  <a:lnTo>
                    <a:pt x="2067" y="2751"/>
                  </a:lnTo>
                  <a:cubicBezTo>
                    <a:pt x="2130" y="2788"/>
                    <a:pt x="2174" y="2847"/>
                    <a:pt x="2192" y="2917"/>
                  </a:cubicBezTo>
                  <a:cubicBezTo>
                    <a:pt x="2210" y="2988"/>
                    <a:pt x="2200" y="3061"/>
                    <a:pt x="2163" y="3123"/>
                  </a:cubicBezTo>
                  <a:lnTo>
                    <a:pt x="1734" y="3854"/>
                  </a:lnTo>
                  <a:lnTo>
                    <a:pt x="1565" y="3755"/>
                  </a:lnTo>
                  <a:lnTo>
                    <a:pt x="1589" y="3713"/>
                  </a:lnTo>
                  <a:cubicBezTo>
                    <a:pt x="1617" y="3665"/>
                    <a:pt x="1601" y="3604"/>
                    <a:pt x="1554" y="3576"/>
                  </a:cubicBezTo>
                  <a:lnTo>
                    <a:pt x="316" y="2848"/>
                  </a:lnTo>
                  <a:cubicBezTo>
                    <a:pt x="293" y="2834"/>
                    <a:pt x="266" y="2831"/>
                    <a:pt x="240" y="2837"/>
                  </a:cubicBezTo>
                  <a:cubicBezTo>
                    <a:pt x="214" y="2844"/>
                    <a:pt x="193" y="2861"/>
                    <a:pt x="179" y="2883"/>
                  </a:cubicBezTo>
                  <a:lnTo>
                    <a:pt x="28" y="3140"/>
                  </a:lnTo>
                  <a:cubicBezTo>
                    <a:pt x="0" y="3187"/>
                    <a:pt x="16" y="3249"/>
                    <a:pt x="64" y="3277"/>
                  </a:cubicBezTo>
                  <a:lnTo>
                    <a:pt x="251" y="3387"/>
                  </a:lnTo>
                  <a:lnTo>
                    <a:pt x="161" y="3541"/>
                  </a:lnTo>
                  <a:cubicBezTo>
                    <a:pt x="133" y="3588"/>
                    <a:pt x="149" y="3650"/>
                    <a:pt x="196" y="3678"/>
                  </a:cubicBezTo>
                  <a:lnTo>
                    <a:pt x="887" y="4084"/>
                  </a:lnTo>
                  <a:cubicBezTo>
                    <a:pt x="902" y="4093"/>
                    <a:pt x="920" y="4098"/>
                    <a:pt x="937" y="4098"/>
                  </a:cubicBezTo>
                  <a:cubicBezTo>
                    <a:pt x="946" y="4098"/>
                    <a:pt x="954" y="4097"/>
                    <a:pt x="963" y="4094"/>
                  </a:cubicBezTo>
                  <a:cubicBezTo>
                    <a:pt x="988" y="4088"/>
                    <a:pt x="1010" y="4071"/>
                    <a:pt x="1024" y="4048"/>
                  </a:cubicBezTo>
                  <a:lnTo>
                    <a:pt x="1114" y="3894"/>
                  </a:lnTo>
                  <a:lnTo>
                    <a:pt x="1216" y="3954"/>
                  </a:lnTo>
                  <a:lnTo>
                    <a:pt x="889" y="4509"/>
                  </a:lnTo>
                  <a:lnTo>
                    <a:pt x="397" y="4509"/>
                  </a:lnTo>
                  <a:cubicBezTo>
                    <a:pt x="207" y="4509"/>
                    <a:pt x="53" y="4663"/>
                    <a:pt x="53" y="4852"/>
                  </a:cubicBezTo>
                  <a:lnTo>
                    <a:pt x="53" y="4992"/>
                  </a:lnTo>
                  <a:cubicBezTo>
                    <a:pt x="53" y="5047"/>
                    <a:pt x="97" y="5092"/>
                    <a:pt x="153" y="5092"/>
                  </a:cubicBezTo>
                  <a:lnTo>
                    <a:pt x="3786" y="5092"/>
                  </a:lnTo>
                  <a:cubicBezTo>
                    <a:pt x="3842" y="5092"/>
                    <a:pt x="3886" y="5047"/>
                    <a:pt x="3886" y="4992"/>
                  </a:cubicBezTo>
                  <a:lnTo>
                    <a:pt x="3886" y="4852"/>
                  </a:lnTo>
                  <a:cubicBezTo>
                    <a:pt x="3886" y="4663"/>
                    <a:pt x="3732" y="4509"/>
                    <a:pt x="3542" y="4509"/>
                  </a:cubicBezTo>
                  <a:close/>
                  <a:moveTo>
                    <a:pt x="2339" y="240"/>
                  </a:moveTo>
                  <a:lnTo>
                    <a:pt x="2850" y="540"/>
                  </a:lnTo>
                  <a:lnTo>
                    <a:pt x="2804" y="619"/>
                  </a:lnTo>
                  <a:lnTo>
                    <a:pt x="2293" y="318"/>
                  </a:lnTo>
                  <a:lnTo>
                    <a:pt x="2339" y="240"/>
                  </a:lnTo>
                  <a:close/>
                  <a:moveTo>
                    <a:pt x="2367" y="594"/>
                  </a:moveTo>
                  <a:lnTo>
                    <a:pt x="2527" y="688"/>
                  </a:lnTo>
                  <a:lnTo>
                    <a:pt x="2374" y="949"/>
                  </a:lnTo>
                  <a:lnTo>
                    <a:pt x="2369" y="945"/>
                  </a:lnTo>
                  <a:lnTo>
                    <a:pt x="2214" y="854"/>
                  </a:lnTo>
                  <a:lnTo>
                    <a:pt x="2367" y="594"/>
                  </a:lnTo>
                  <a:close/>
                  <a:moveTo>
                    <a:pt x="1124" y="2962"/>
                  </a:moveTo>
                  <a:lnTo>
                    <a:pt x="1061" y="2925"/>
                  </a:lnTo>
                  <a:lnTo>
                    <a:pt x="1195" y="2697"/>
                  </a:lnTo>
                  <a:lnTo>
                    <a:pt x="1259" y="2734"/>
                  </a:lnTo>
                  <a:lnTo>
                    <a:pt x="1124" y="2962"/>
                  </a:lnTo>
                  <a:close/>
                  <a:moveTo>
                    <a:pt x="1811" y="2238"/>
                  </a:moveTo>
                  <a:lnTo>
                    <a:pt x="1554" y="2676"/>
                  </a:lnTo>
                  <a:lnTo>
                    <a:pt x="1103" y="2410"/>
                  </a:lnTo>
                  <a:lnTo>
                    <a:pt x="1967" y="941"/>
                  </a:lnTo>
                  <a:lnTo>
                    <a:pt x="2418" y="1206"/>
                  </a:lnTo>
                  <a:lnTo>
                    <a:pt x="2229" y="1528"/>
                  </a:lnTo>
                  <a:cubicBezTo>
                    <a:pt x="2190" y="1516"/>
                    <a:pt x="2150" y="1510"/>
                    <a:pt x="2110" y="1510"/>
                  </a:cubicBezTo>
                  <a:cubicBezTo>
                    <a:pt x="1959" y="1510"/>
                    <a:pt x="1819" y="1590"/>
                    <a:pt x="1743" y="1720"/>
                  </a:cubicBezTo>
                  <a:cubicBezTo>
                    <a:pt x="1642" y="1891"/>
                    <a:pt x="1675" y="2105"/>
                    <a:pt x="1811" y="2238"/>
                  </a:cubicBezTo>
                  <a:close/>
                  <a:moveTo>
                    <a:pt x="1915" y="1821"/>
                  </a:moveTo>
                  <a:cubicBezTo>
                    <a:pt x="1955" y="1753"/>
                    <a:pt x="2030" y="1710"/>
                    <a:pt x="2110" y="1710"/>
                  </a:cubicBezTo>
                  <a:cubicBezTo>
                    <a:pt x="2149" y="1710"/>
                    <a:pt x="2189" y="1721"/>
                    <a:pt x="2223" y="1741"/>
                  </a:cubicBezTo>
                  <a:cubicBezTo>
                    <a:pt x="2330" y="1804"/>
                    <a:pt x="2366" y="1942"/>
                    <a:pt x="2303" y="2049"/>
                  </a:cubicBezTo>
                  <a:cubicBezTo>
                    <a:pt x="2263" y="2118"/>
                    <a:pt x="2188" y="2160"/>
                    <a:pt x="2109" y="2160"/>
                  </a:cubicBezTo>
                  <a:cubicBezTo>
                    <a:pt x="2069" y="2160"/>
                    <a:pt x="2030" y="2150"/>
                    <a:pt x="1995" y="2129"/>
                  </a:cubicBezTo>
                  <a:cubicBezTo>
                    <a:pt x="1888" y="2066"/>
                    <a:pt x="1852" y="1928"/>
                    <a:pt x="1915" y="1821"/>
                  </a:cubicBezTo>
                  <a:close/>
                  <a:moveTo>
                    <a:pt x="902" y="3861"/>
                  </a:moveTo>
                  <a:lnTo>
                    <a:pt x="384" y="3556"/>
                  </a:lnTo>
                  <a:lnTo>
                    <a:pt x="424" y="3488"/>
                  </a:lnTo>
                  <a:lnTo>
                    <a:pt x="942" y="3793"/>
                  </a:lnTo>
                  <a:lnTo>
                    <a:pt x="902" y="3861"/>
                  </a:lnTo>
                  <a:close/>
                  <a:moveTo>
                    <a:pt x="251" y="3155"/>
                  </a:moveTo>
                  <a:lnTo>
                    <a:pt x="301" y="3071"/>
                  </a:lnTo>
                  <a:lnTo>
                    <a:pt x="1366" y="3698"/>
                  </a:lnTo>
                  <a:lnTo>
                    <a:pt x="1317" y="3782"/>
                  </a:lnTo>
                  <a:lnTo>
                    <a:pt x="251" y="3155"/>
                  </a:lnTo>
                  <a:close/>
                  <a:moveTo>
                    <a:pt x="1463" y="3927"/>
                  </a:moveTo>
                  <a:lnTo>
                    <a:pt x="1718" y="4077"/>
                  </a:lnTo>
                  <a:cubicBezTo>
                    <a:pt x="1734" y="4086"/>
                    <a:pt x="1751" y="4091"/>
                    <a:pt x="1769" y="4091"/>
                  </a:cubicBezTo>
                  <a:cubicBezTo>
                    <a:pt x="1777" y="4091"/>
                    <a:pt x="1786" y="4090"/>
                    <a:pt x="1794" y="4088"/>
                  </a:cubicBezTo>
                  <a:cubicBezTo>
                    <a:pt x="1820" y="4081"/>
                    <a:pt x="1842" y="4065"/>
                    <a:pt x="1855" y="4042"/>
                  </a:cubicBezTo>
                  <a:lnTo>
                    <a:pt x="2336" y="3225"/>
                  </a:lnTo>
                  <a:cubicBezTo>
                    <a:pt x="2400" y="3116"/>
                    <a:pt x="2418" y="2989"/>
                    <a:pt x="2386" y="2867"/>
                  </a:cubicBezTo>
                  <a:cubicBezTo>
                    <a:pt x="2354" y="2745"/>
                    <a:pt x="2277" y="2643"/>
                    <a:pt x="2168" y="2579"/>
                  </a:cubicBezTo>
                  <a:lnTo>
                    <a:pt x="1927" y="2437"/>
                  </a:lnTo>
                  <a:lnTo>
                    <a:pt x="1983" y="2341"/>
                  </a:lnTo>
                  <a:cubicBezTo>
                    <a:pt x="2024" y="2354"/>
                    <a:pt x="2066" y="2360"/>
                    <a:pt x="2109" y="2360"/>
                  </a:cubicBezTo>
                  <a:cubicBezTo>
                    <a:pt x="2259" y="2360"/>
                    <a:pt x="2400" y="2280"/>
                    <a:pt x="2476" y="2151"/>
                  </a:cubicBezTo>
                  <a:cubicBezTo>
                    <a:pt x="2578" y="1977"/>
                    <a:pt x="2542" y="1761"/>
                    <a:pt x="2402" y="1628"/>
                  </a:cubicBezTo>
                  <a:lnTo>
                    <a:pt x="2478" y="1500"/>
                  </a:lnTo>
                  <a:cubicBezTo>
                    <a:pt x="2478" y="1500"/>
                    <a:pt x="2772" y="1701"/>
                    <a:pt x="2776" y="1704"/>
                  </a:cubicBezTo>
                  <a:cubicBezTo>
                    <a:pt x="2837" y="1747"/>
                    <a:pt x="2981" y="1848"/>
                    <a:pt x="2981" y="2197"/>
                  </a:cubicBezTo>
                  <a:cubicBezTo>
                    <a:pt x="2981" y="2198"/>
                    <a:pt x="2981" y="2199"/>
                    <a:pt x="2981" y="2200"/>
                  </a:cubicBezTo>
                  <a:lnTo>
                    <a:pt x="3060" y="4509"/>
                  </a:lnTo>
                  <a:lnTo>
                    <a:pt x="1121" y="4509"/>
                  </a:lnTo>
                  <a:lnTo>
                    <a:pt x="1463" y="3927"/>
                  </a:lnTo>
                  <a:close/>
                  <a:moveTo>
                    <a:pt x="3686" y="4892"/>
                  </a:moveTo>
                  <a:lnTo>
                    <a:pt x="253" y="4892"/>
                  </a:lnTo>
                  <a:lnTo>
                    <a:pt x="253" y="4852"/>
                  </a:lnTo>
                  <a:cubicBezTo>
                    <a:pt x="253" y="4773"/>
                    <a:pt x="317" y="4709"/>
                    <a:pt x="397" y="4709"/>
                  </a:cubicBezTo>
                  <a:lnTo>
                    <a:pt x="3542" y="4709"/>
                  </a:lnTo>
                  <a:cubicBezTo>
                    <a:pt x="3622" y="4709"/>
                    <a:pt x="3686" y="4773"/>
                    <a:pt x="3686" y="4852"/>
                  </a:cubicBezTo>
                  <a:lnTo>
                    <a:pt x="3686" y="48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52" name="椭圆 5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针对星链终端中认证协议的故障攻击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F6865A-5652-201E-FE05-435F5828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48" y="1019772"/>
            <a:ext cx="4692318" cy="22865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9F4623-22F2-1026-D7BF-6BBB59CF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3" y="3840665"/>
            <a:ext cx="3098700" cy="1934041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05E1C99-B8AD-CFCA-6AFC-EC8E64413D82}"/>
              </a:ext>
            </a:extLst>
          </p:cNvPr>
          <p:cNvSpPr txBox="1"/>
          <p:nvPr/>
        </p:nvSpPr>
        <p:spPr>
          <a:xfrm>
            <a:off x="2093121" y="3306356"/>
            <a:ext cx="327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星链应用场景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9FF833A-506E-823D-7F4E-47CB1C670EC0}"/>
              </a:ext>
            </a:extLst>
          </p:cNvPr>
          <p:cNvSpPr txBox="1"/>
          <p:nvPr/>
        </p:nvSpPr>
        <p:spPr>
          <a:xfrm>
            <a:off x="1279027" y="5772299"/>
            <a:ext cx="327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星链终端的工作环境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509EFE-77FB-A090-9558-727C71E46560}"/>
              </a:ext>
            </a:extLst>
          </p:cNvPr>
          <p:cNvSpPr txBox="1"/>
          <p:nvPr/>
        </p:nvSpPr>
        <p:spPr>
          <a:xfrm>
            <a:off x="3137152" y="6331360"/>
            <a:ext cx="80572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L. </a:t>
            </a:r>
            <a:r>
              <a:rPr lang="en-US" altLang="zh-CN" sz="1400" kern="100" spc="1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Wouters</a:t>
            </a:r>
            <a:r>
              <a:rPr lang="en-US" altLang="zh-CN" sz="1400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Glitched on Earth by Humans:  A Black - Box Security Evaluation of the SpaceX </a:t>
            </a:r>
            <a:r>
              <a:rPr lang="en-US" altLang="zh-CN" sz="1400" kern="100" spc="1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Starlink</a:t>
            </a:r>
            <a:r>
              <a:rPr lang="en-US" altLang="zh-CN" sz="1400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User Terminal. </a:t>
            </a:r>
            <a:r>
              <a:rPr lang="en-US" altLang="zh-CN" sz="1400" kern="100" spc="1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BlackHat</a:t>
            </a:r>
            <a:r>
              <a:rPr lang="en-US" altLang="zh-CN" sz="1400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2022.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1971E0-AC8E-6B80-9406-67D47946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801" y="3502163"/>
            <a:ext cx="4671174" cy="2273602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C51F6CEA-B8D2-E75E-AB37-A82311B9D991}"/>
              </a:ext>
            </a:extLst>
          </p:cNvPr>
          <p:cNvSpPr txBox="1"/>
          <p:nvPr/>
        </p:nvSpPr>
        <p:spPr>
          <a:xfrm>
            <a:off x="6895001" y="5772299"/>
            <a:ext cx="327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星链终端的逆向分析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76E85A-E85A-E9CA-6DA6-384F00BA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977" y="1071210"/>
            <a:ext cx="2919368" cy="1786281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F09DE60E-5C90-4451-185F-1561D6F72201}"/>
              </a:ext>
            </a:extLst>
          </p:cNvPr>
          <p:cNvSpPr txBox="1"/>
          <p:nvPr/>
        </p:nvSpPr>
        <p:spPr>
          <a:xfrm>
            <a:off x="8144747" y="2862145"/>
            <a:ext cx="219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星链终端的拆解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67990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77C51-C9F0-1069-0AE4-2E6DF0EC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星链终端电路板的逆向分析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270EA2-5165-DD5E-4BFF-CC0521859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38" y="961188"/>
            <a:ext cx="10110724" cy="51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9958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77756-9950-BF08-815F-7BDF4791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对部分测试点进行逻辑分析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7444CA-EAEE-4D17-7ADE-6A49531E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1206083"/>
            <a:ext cx="10058400" cy="48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8082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3BE88-0312-EF56-7092-B0D54DEE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SE</a:t>
            </a:r>
            <a:r>
              <a:rPr lang="zh-CN" altLang="en-US" dirty="0"/>
              <a:t>和</a:t>
            </a:r>
            <a:r>
              <a:rPr lang="en-US" altLang="zh-CN" dirty="0"/>
              <a:t>SoC</a:t>
            </a:r>
            <a:r>
              <a:rPr lang="zh-CN" altLang="en-US" dirty="0"/>
              <a:t>进行故障</a:t>
            </a:r>
            <a:r>
              <a:rPr lang="en-US" altLang="zh-CN" dirty="0"/>
              <a:t>/</a:t>
            </a:r>
            <a:r>
              <a:rPr lang="zh-CN" altLang="en-US" dirty="0"/>
              <a:t>电磁攻击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7FD368-8EB8-5801-8206-D4638D3F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893" y="2650948"/>
            <a:ext cx="8312727" cy="40544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0C661A-0CCC-CE5E-FF79-A37649DAE7BD}"/>
              </a:ext>
            </a:extLst>
          </p:cNvPr>
          <p:cNvSpPr txBox="1"/>
          <p:nvPr/>
        </p:nvSpPr>
        <p:spPr>
          <a:xfrm>
            <a:off x="930827" y="1028832"/>
            <a:ext cx="10722860" cy="1330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故障注入设备：</a:t>
            </a: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NewAE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</a:t>
            </a: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ChipWhisperer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-Lite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（价格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$250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） 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故障端口连接到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SoC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核心电压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VCC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核心电压瞬间短路至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99622646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6B391-3C80-EE3C-DDEE-70F7891F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SE</a:t>
            </a:r>
            <a:r>
              <a:rPr lang="zh-CN" altLang="en-US" dirty="0"/>
              <a:t>进行故障攻击的效果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FE903B-2431-E334-DF95-CE80BB5F2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603" y="1003056"/>
            <a:ext cx="5942356" cy="27557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A128EF-E5D5-EFD6-599E-F76AF7360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04" y="3961446"/>
            <a:ext cx="5942356" cy="2593803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3A7FA47A-8A30-5679-A39E-A1AA2888DD54}"/>
              </a:ext>
            </a:extLst>
          </p:cNvPr>
          <p:cNvSpPr txBox="1"/>
          <p:nvPr/>
        </p:nvSpPr>
        <p:spPr>
          <a:xfrm>
            <a:off x="825911" y="1669461"/>
            <a:ext cx="3283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正常认证时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SoC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调用验签的电磁波形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FA9622A-2CC8-1E81-F310-333A3777C16B}"/>
              </a:ext>
            </a:extLst>
          </p:cNvPr>
          <p:cNvSpPr txBox="1"/>
          <p:nvPr/>
        </p:nvSpPr>
        <p:spPr>
          <a:xfrm>
            <a:off x="825911" y="4631800"/>
            <a:ext cx="3283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注入故障时验签步骤被绕过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47965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AB243-5D14-773E-32C9-7ADD8649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攻击危害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ADA201-6BE1-77BE-7FCA-3A4D9F23776D}"/>
              </a:ext>
            </a:extLst>
          </p:cNvPr>
          <p:cNvSpPr txBox="1"/>
          <p:nvPr/>
        </p:nvSpPr>
        <p:spPr>
          <a:xfrm>
            <a:off x="930827" y="1028832"/>
            <a:ext cx="10722860" cy="3176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进一步探索星链网络基础设施中的</a:t>
            </a:r>
            <a:r>
              <a:rPr lang="zh-CN" altLang="en-US" sz="2000" b="1" dirty="0">
                <a:solidFill>
                  <a:srgbClr val="C00000"/>
                </a:solidFill>
                <a:latin typeface="Arial"/>
                <a:ea typeface="微软雅黑"/>
              </a:rPr>
              <a:t>信息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让普通用户</a:t>
            </a:r>
            <a:r>
              <a:rPr lang="zh-CN" altLang="en-US" sz="2000" b="1" dirty="0">
                <a:solidFill>
                  <a:srgbClr val="C00000"/>
                </a:solidFill>
                <a:latin typeface="Arial"/>
                <a:ea typeface="微软雅黑"/>
              </a:rPr>
              <a:t>丧失访问权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将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STSAFE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（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SE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模块）与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GRPC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集成</a:t>
            </a:r>
          </a:p>
          <a:p>
            <a:pPr marL="1270000" lvl="2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Starlink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路由器实现了一套</a:t>
            </a:r>
            <a:r>
              <a:rPr lang="en-US" altLang="zh-CN" sz="2000" b="1" dirty="0" err="1">
                <a:solidFill>
                  <a:srgbClr val="C00000"/>
                </a:solidFill>
                <a:latin typeface="Arial"/>
                <a:ea typeface="微软雅黑"/>
              </a:rPr>
              <a:t>gRPC</a:t>
            </a: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API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，用以</a:t>
            </a:r>
            <a:r>
              <a:rPr lang="zh-CN" altLang="en-US" sz="2000" b="1" dirty="0">
                <a:solidFill>
                  <a:srgbClr val="C00000"/>
                </a:solidFill>
                <a:latin typeface="Arial"/>
                <a:ea typeface="微软雅黑"/>
              </a:rPr>
              <a:t>即时访问天线工作状态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，包括信号强度，阻挡角度，阻挡强度，阻挡时间，卫星离线时间，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Ping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健康度等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与数字波束形成器（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Digital </a:t>
            </a: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BeamFormers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，一个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RF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组件）交互，并</a:t>
            </a:r>
            <a:r>
              <a:rPr lang="zh-CN" altLang="en-US" sz="2000" b="1" dirty="0">
                <a:solidFill>
                  <a:srgbClr val="C00000"/>
                </a:solidFill>
                <a:latin typeface="Arial"/>
                <a:ea typeface="微软雅黑"/>
              </a:rPr>
              <a:t>更新其固件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重新调整终端的其它用途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9A702D-DF93-CA32-7BFC-DE2BE9C1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222" y="4455828"/>
            <a:ext cx="3485730" cy="2125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D4876D-9741-3009-985E-A0A81AD3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71" y="4437113"/>
            <a:ext cx="3912101" cy="21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4521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574759" y="1183043"/>
            <a:ext cx="6135653" cy="4954232"/>
            <a:chOff x="5936710" y="1354493"/>
            <a:chExt cx="6135653" cy="4954232"/>
          </a:xfrm>
        </p:grpSpPr>
        <p:grpSp>
          <p:nvGrpSpPr>
            <p:cNvPr id="26" name="组合 25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8" name="文本占位符 12"/>
            <p:cNvSpPr txBox="1"/>
            <p:nvPr/>
          </p:nvSpPr>
          <p:spPr>
            <a:xfrm>
              <a:off x="5936710" y="303130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latin typeface="微软雅黑" panose="020B0503020204020204" pitchFamily="34" charset="-122"/>
                  <a:cs typeface="+mn-ea"/>
                  <a:sym typeface="+mn-lt"/>
                </a:rPr>
                <a:t>算法级故障分析</a:t>
              </a:r>
            </a:p>
          </p:txBody>
        </p: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8294905" y="1354493"/>
              <a:ext cx="1419262" cy="1416441"/>
            </a:xfrm>
            <a:custGeom>
              <a:avLst/>
              <a:gdLst>
                <a:gd name="connsiteX0" fmla="*/ 19029 w 579692"/>
                <a:gd name="connsiteY0" fmla="*/ 524265 h 578540"/>
                <a:gd name="connsiteX1" fmla="*/ 63202 w 579692"/>
                <a:gd name="connsiteY1" fmla="*/ 560901 h 578540"/>
                <a:gd name="connsiteX2" fmla="*/ 516490 w 579692"/>
                <a:gd name="connsiteY2" fmla="*/ 560901 h 578540"/>
                <a:gd name="connsiteX3" fmla="*/ 560663 w 579692"/>
                <a:gd name="connsiteY3" fmla="*/ 524265 h 578540"/>
                <a:gd name="connsiteX4" fmla="*/ 543674 w 579692"/>
                <a:gd name="connsiteY4" fmla="*/ 524265 h 578540"/>
                <a:gd name="connsiteX5" fmla="*/ 36018 w 579692"/>
                <a:gd name="connsiteY5" fmla="*/ 524265 h 578540"/>
                <a:gd name="connsiteX6" fmla="*/ 371701 w 579692"/>
                <a:gd name="connsiteY6" fmla="*/ 434026 h 578540"/>
                <a:gd name="connsiteX7" fmla="*/ 480441 w 579692"/>
                <a:gd name="connsiteY7" fmla="*/ 434026 h 578540"/>
                <a:gd name="connsiteX8" fmla="*/ 480441 w 579692"/>
                <a:gd name="connsiteY8" fmla="*/ 452349 h 578540"/>
                <a:gd name="connsiteX9" fmla="*/ 371701 w 579692"/>
                <a:gd name="connsiteY9" fmla="*/ 452349 h 578540"/>
                <a:gd name="connsiteX10" fmla="*/ 371701 w 579692"/>
                <a:gd name="connsiteY10" fmla="*/ 398143 h 578540"/>
                <a:gd name="connsiteX11" fmla="*/ 480441 w 579692"/>
                <a:gd name="connsiteY11" fmla="*/ 398143 h 578540"/>
                <a:gd name="connsiteX12" fmla="*/ 480441 w 579692"/>
                <a:gd name="connsiteY12" fmla="*/ 415703 h 578540"/>
                <a:gd name="connsiteX13" fmla="*/ 371701 w 579692"/>
                <a:gd name="connsiteY13" fmla="*/ 415703 h 578540"/>
                <a:gd name="connsiteX14" fmla="*/ 371701 w 579692"/>
                <a:gd name="connsiteY14" fmla="*/ 361496 h 578540"/>
                <a:gd name="connsiteX15" fmla="*/ 480441 w 579692"/>
                <a:gd name="connsiteY15" fmla="*/ 361496 h 578540"/>
                <a:gd name="connsiteX16" fmla="*/ 480441 w 579692"/>
                <a:gd name="connsiteY16" fmla="*/ 379819 h 578540"/>
                <a:gd name="connsiteX17" fmla="*/ 371701 w 579692"/>
                <a:gd name="connsiteY17" fmla="*/ 379819 h 578540"/>
                <a:gd name="connsiteX18" fmla="*/ 217486 w 579692"/>
                <a:gd name="connsiteY18" fmla="*/ 358064 h 578540"/>
                <a:gd name="connsiteX19" fmla="*/ 217486 w 579692"/>
                <a:gd name="connsiteY19" fmla="*/ 383144 h 578540"/>
                <a:gd name="connsiteX20" fmla="*/ 242605 w 579692"/>
                <a:gd name="connsiteY20" fmla="*/ 370943 h 578540"/>
                <a:gd name="connsiteX21" fmla="*/ 203909 w 579692"/>
                <a:gd name="connsiteY21" fmla="*/ 335695 h 578540"/>
                <a:gd name="connsiteX22" fmla="*/ 212734 w 579692"/>
                <a:gd name="connsiteY22" fmla="*/ 335695 h 578540"/>
                <a:gd name="connsiteX23" fmla="*/ 267044 w 579692"/>
                <a:gd name="connsiteY23" fmla="*/ 362809 h 578540"/>
                <a:gd name="connsiteX24" fmla="*/ 271796 w 579692"/>
                <a:gd name="connsiteY24" fmla="*/ 370943 h 578540"/>
                <a:gd name="connsiteX25" fmla="*/ 267044 w 579692"/>
                <a:gd name="connsiteY25" fmla="*/ 379077 h 578540"/>
                <a:gd name="connsiteX26" fmla="*/ 212734 w 579692"/>
                <a:gd name="connsiteY26" fmla="*/ 406191 h 578540"/>
                <a:gd name="connsiteX27" fmla="*/ 208661 w 579692"/>
                <a:gd name="connsiteY27" fmla="*/ 406869 h 578540"/>
                <a:gd name="connsiteX28" fmla="*/ 203909 w 579692"/>
                <a:gd name="connsiteY28" fmla="*/ 405513 h 578540"/>
                <a:gd name="connsiteX29" fmla="*/ 199157 w 579692"/>
                <a:gd name="connsiteY29" fmla="*/ 398057 h 578540"/>
                <a:gd name="connsiteX30" fmla="*/ 199157 w 579692"/>
                <a:gd name="connsiteY30" fmla="*/ 343829 h 578540"/>
                <a:gd name="connsiteX31" fmla="*/ 203909 w 579692"/>
                <a:gd name="connsiteY31" fmla="*/ 335695 h 578540"/>
                <a:gd name="connsiteX32" fmla="*/ 462118 w 579692"/>
                <a:gd name="connsiteY32" fmla="*/ 325504 h 578540"/>
                <a:gd name="connsiteX33" fmla="*/ 480441 w 579692"/>
                <a:gd name="connsiteY33" fmla="*/ 325504 h 578540"/>
                <a:gd name="connsiteX34" fmla="*/ 480441 w 579692"/>
                <a:gd name="connsiteY34" fmla="*/ 343827 h 578540"/>
                <a:gd name="connsiteX35" fmla="*/ 462118 w 579692"/>
                <a:gd name="connsiteY35" fmla="*/ 343827 h 578540"/>
                <a:gd name="connsiteX36" fmla="*/ 426125 w 579692"/>
                <a:gd name="connsiteY36" fmla="*/ 325504 h 578540"/>
                <a:gd name="connsiteX37" fmla="*/ 443794 w 579692"/>
                <a:gd name="connsiteY37" fmla="*/ 325504 h 578540"/>
                <a:gd name="connsiteX38" fmla="*/ 443794 w 579692"/>
                <a:gd name="connsiteY38" fmla="*/ 343827 h 578540"/>
                <a:gd name="connsiteX39" fmla="*/ 426125 w 579692"/>
                <a:gd name="connsiteY39" fmla="*/ 343827 h 578540"/>
                <a:gd name="connsiteX40" fmla="*/ 371701 w 579692"/>
                <a:gd name="connsiteY40" fmla="*/ 325504 h 578540"/>
                <a:gd name="connsiteX41" fmla="*/ 407693 w 579692"/>
                <a:gd name="connsiteY41" fmla="*/ 325504 h 578540"/>
                <a:gd name="connsiteX42" fmla="*/ 407693 w 579692"/>
                <a:gd name="connsiteY42" fmla="*/ 343827 h 578540"/>
                <a:gd name="connsiteX43" fmla="*/ 371701 w 579692"/>
                <a:gd name="connsiteY43" fmla="*/ 343827 h 578540"/>
                <a:gd name="connsiteX44" fmla="*/ 127088 w 579692"/>
                <a:gd name="connsiteY44" fmla="*/ 307153 h 578540"/>
                <a:gd name="connsiteX45" fmla="*/ 127088 w 579692"/>
                <a:gd name="connsiteY45" fmla="*/ 434030 h 578540"/>
                <a:gd name="connsiteX46" fmla="*/ 335030 w 579692"/>
                <a:gd name="connsiteY46" fmla="*/ 434030 h 578540"/>
                <a:gd name="connsiteX47" fmla="*/ 335030 w 579692"/>
                <a:gd name="connsiteY47" fmla="*/ 307153 h 578540"/>
                <a:gd name="connsiteX48" fmla="*/ 117574 w 579692"/>
                <a:gd name="connsiteY48" fmla="*/ 289512 h 578540"/>
                <a:gd name="connsiteX49" fmla="*/ 344544 w 579692"/>
                <a:gd name="connsiteY49" fmla="*/ 289512 h 578540"/>
                <a:gd name="connsiteX50" fmla="*/ 353378 w 579692"/>
                <a:gd name="connsiteY50" fmla="*/ 298332 h 578540"/>
                <a:gd name="connsiteX51" fmla="*/ 353378 w 579692"/>
                <a:gd name="connsiteY51" fmla="*/ 442850 h 578540"/>
                <a:gd name="connsiteX52" fmla="*/ 344544 w 579692"/>
                <a:gd name="connsiteY52" fmla="*/ 452349 h 578540"/>
                <a:gd name="connsiteX53" fmla="*/ 117574 w 579692"/>
                <a:gd name="connsiteY53" fmla="*/ 452349 h 578540"/>
                <a:gd name="connsiteX54" fmla="*/ 108740 w 579692"/>
                <a:gd name="connsiteY54" fmla="*/ 442850 h 578540"/>
                <a:gd name="connsiteX55" fmla="*/ 108740 w 579692"/>
                <a:gd name="connsiteY55" fmla="*/ 298332 h 578540"/>
                <a:gd name="connsiteX56" fmla="*/ 117574 w 579692"/>
                <a:gd name="connsiteY56" fmla="*/ 289512 h 578540"/>
                <a:gd name="connsiteX57" fmla="*/ 298953 w 579692"/>
                <a:gd name="connsiteY57" fmla="*/ 252866 h 578540"/>
                <a:gd name="connsiteX58" fmla="*/ 353378 w 579692"/>
                <a:gd name="connsiteY58" fmla="*/ 252866 h 578540"/>
                <a:gd name="connsiteX59" fmla="*/ 353378 w 579692"/>
                <a:gd name="connsiteY59" fmla="*/ 271189 h 578540"/>
                <a:gd name="connsiteX60" fmla="*/ 298953 w 579692"/>
                <a:gd name="connsiteY60" fmla="*/ 271189 h 578540"/>
                <a:gd name="connsiteX61" fmla="*/ 262961 w 579692"/>
                <a:gd name="connsiteY61" fmla="*/ 252866 h 578540"/>
                <a:gd name="connsiteX62" fmla="*/ 280630 w 579692"/>
                <a:gd name="connsiteY62" fmla="*/ 252866 h 578540"/>
                <a:gd name="connsiteX63" fmla="*/ 280630 w 579692"/>
                <a:gd name="connsiteY63" fmla="*/ 271189 h 578540"/>
                <a:gd name="connsiteX64" fmla="*/ 262961 w 579692"/>
                <a:gd name="connsiteY64" fmla="*/ 271189 h 578540"/>
                <a:gd name="connsiteX65" fmla="*/ 226314 w 579692"/>
                <a:gd name="connsiteY65" fmla="*/ 252866 h 578540"/>
                <a:gd name="connsiteX66" fmla="*/ 244637 w 579692"/>
                <a:gd name="connsiteY66" fmla="*/ 252866 h 578540"/>
                <a:gd name="connsiteX67" fmla="*/ 244637 w 579692"/>
                <a:gd name="connsiteY67" fmla="*/ 271189 h 578540"/>
                <a:gd name="connsiteX68" fmla="*/ 226314 w 579692"/>
                <a:gd name="connsiteY68" fmla="*/ 271189 h 578540"/>
                <a:gd name="connsiteX69" fmla="*/ 190322 w 579692"/>
                <a:gd name="connsiteY69" fmla="*/ 252866 h 578540"/>
                <a:gd name="connsiteX70" fmla="*/ 208645 w 579692"/>
                <a:gd name="connsiteY70" fmla="*/ 252866 h 578540"/>
                <a:gd name="connsiteX71" fmla="*/ 208645 w 579692"/>
                <a:gd name="connsiteY71" fmla="*/ 271189 h 578540"/>
                <a:gd name="connsiteX72" fmla="*/ 190322 w 579692"/>
                <a:gd name="connsiteY72" fmla="*/ 271189 h 578540"/>
                <a:gd name="connsiteX73" fmla="*/ 108740 w 579692"/>
                <a:gd name="connsiteY73" fmla="*/ 252866 h 578540"/>
                <a:gd name="connsiteX74" fmla="*/ 171890 w 579692"/>
                <a:gd name="connsiteY74" fmla="*/ 252866 h 578540"/>
                <a:gd name="connsiteX75" fmla="*/ 171890 w 579692"/>
                <a:gd name="connsiteY75" fmla="*/ 271189 h 578540"/>
                <a:gd name="connsiteX76" fmla="*/ 108740 w 579692"/>
                <a:gd name="connsiteY76" fmla="*/ 271189 h 578540"/>
                <a:gd name="connsiteX77" fmla="*/ 81551 w 579692"/>
                <a:gd name="connsiteY77" fmla="*/ 235249 h 578540"/>
                <a:gd name="connsiteX78" fmla="*/ 81551 w 579692"/>
                <a:gd name="connsiteY78" fmla="*/ 469989 h 578540"/>
                <a:gd name="connsiteX79" fmla="*/ 498141 w 579692"/>
                <a:gd name="connsiteY79" fmla="*/ 469989 h 578540"/>
                <a:gd name="connsiteX80" fmla="*/ 498141 w 579692"/>
                <a:gd name="connsiteY80" fmla="*/ 235249 h 578540"/>
                <a:gd name="connsiteX81" fmla="*/ 470957 w 579692"/>
                <a:gd name="connsiteY81" fmla="*/ 235249 h 578540"/>
                <a:gd name="connsiteX82" fmla="*/ 470957 w 579692"/>
                <a:gd name="connsiteY82" fmla="*/ 289524 h 578540"/>
                <a:gd name="connsiteX83" fmla="*/ 466880 w 579692"/>
                <a:gd name="connsiteY83" fmla="*/ 296987 h 578540"/>
                <a:gd name="connsiteX84" fmla="*/ 462123 w 579692"/>
                <a:gd name="connsiteY84" fmla="*/ 298344 h 578540"/>
                <a:gd name="connsiteX85" fmla="*/ 458045 w 579692"/>
                <a:gd name="connsiteY85" fmla="*/ 297666 h 578540"/>
                <a:gd name="connsiteX86" fmla="*/ 426104 w 579692"/>
                <a:gd name="connsiteY86" fmla="*/ 281383 h 578540"/>
                <a:gd name="connsiteX87" fmla="*/ 393484 w 579692"/>
                <a:gd name="connsiteY87" fmla="*/ 297666 h 578540"/>
                <a:gd name="connsiteX88" fmla="*/ 384649 w 579692"/>
                <a:gd name="connsiteY88" fmla="*/ 296987 h 578540"/>
                <a:gd name="connsiteX89" fmla="*/ 380572 w 579692"/>
                <a:gd name="connsiteY89" fmla="*/ 289524 h 578540"/>
                <a:gd name="connsiteX90" fmla="*/ 380572 w 579692"/>
                <a:gd name="connsiteY90" fmla="*/ 235249 h 578540"/>
                <a:gd name="connsiteX91" fmla="*/ 398921 w 579692"/>
                <a:gd name="connsiteY91" fmla="*/ 198613 h 578540"/>
                <a:gd name="connsiteX92" fmla="*/ 398921 w 579692"/>
                <a:gd name="connsiteY92" fmla="*/ 274599 h 578540"/>
                <a:gd name="connsiteX93" fmla="*/ 422027 w 579692"/>
                <a:gd name="connsiteY93" fmla="*/ 263065 h 578540"/>
                <a:gd name="connsiteX94" fmla="*/ 426104 w 579692"/>
                <a:gd name="connsiteY94" fmla="*/ 262387 h 578540"/>
                <a:gd name="connsiteX95" fmla="*/ 430182 w 579692"/>
                <a:gd name="connsiteY95" fmla="*/ 263065 h 578540"/>
                <a:gd name="connsiteX96" fmla="*/ 453288 w 579692"/>
                <a:gd name="connsiteY96" fmla="*/ 274599 h 578540"/>
                <a:gd name="connsiteX97" fmla="*/ 453288 w 579692"/>
                <a:gd name="connsiteY97" fmla="*/ 198613 h 578540"/>
                <a:gd name="connsiteX98" fmla="*/ 72716 w 579692"/>
                <a:gd name="connsiteY98" fmla="*/ 198613 h 578540"/>
                <a:gd name="connsiteX99" fmla="*/ 45533 w 579692"/>
                <a:gd name="connsiteY99" fmla="*/ 225751 h 578540"/>
                <a:gd name="connsiteX100" fmla="*/ 45533 w 579692"/>
                <a:gd name="connsiteY100" fmla="*/ 506625 h 578540"/>
                <a:gd name="connsiteX101" fmla="*/ 534839 w 579692"/>
                <a:gd name="connsiteY101" fmla="*/ 506625 h 578540"/>
                <a:gd name="connsiteX102" fmla="*/ 534839 w 579692"/>
                <a:gd name="connsiteY102" fmla="*/ 225751 h 578540"/>
                <a:gd name="connsiteX103" fmla="*/ 507655 w 579692"/>
                <a:gd name="connsiteY103" fmla="*/ 198613 h 578540"/>
                <a:gd name="connsiteX104" fmla="*/ 470957 w 579692"/>
                <a:gd name="connsiteY104" fmla="*/ 198613 h 578540"/>
                <a:gd name="connsiteX105" fmla="*/ 470957 w 579692"/>
                <a:gd name="connsiteY105" fmla="*/ 216931 h 578540"/>
                <a:gd name="connsiteX106" fmla="*/ 507655 w 579692"/>
                <a:gd name="connsiteY106" fmla="*/ 216931 h 578540"/>
                <a:gd name="connsiteX107" fmla="*/ 516490 w 579692"/>
                <a:gd name="connsiteY107" fmla="*/ 225751 h 578540"/>
                <a:gd name="connsiteX108" fmla="*/ 516490 w 579692"/>
                <a:gd name="connsiteY108" fmla="*/ 479488 h 578540"/>
                <a:gd name="connsiteX109" fmla="*/ 507655 w 579692"/>
                <a:gd name="connsiteY109" fmla="*/ 488307 h 578540"/>
                <a:gd name="connsiteX110" fmla="*/ 72716 w 579692"/>
                <a:gd name="connsiteY110" fmla="*/ 488307 h 578540"/>
                <a:gd name="connsiteX111" fmla="*/ 63202 w 579692"/>
                <a:gd name="connsiteY111" fmla="*/ 479488 h 578540"/>
                <a:gd name="connsiteX112" fmla="*/ 63202 w 579692"/>
                <a:gd name="connsiteY112" fmla="*/ 225751 h 578540"/>
                <a:gd name="connsiteX113" fmla="*/ 72716 w 579692"/>
                <a:gd name="connsiteY113" fmla="*/ 216931 h 578540"/>
                <a:gd name="connsiteX114" fmla="*/ 380572 w 579692"/>
                <a:gd name="connsiteY114" fmla="*/ 216931 h 578540"/>
                <a:gd name="connsiteX115" fmla="*/ 380572 w 579692"/>
                <a:gd name="connsiteY115" fmla="*/ 198613 h 578540"/>
                <a:gd name="connsiteX116" fmla="*/ 426104 w 579692"/>
                <a:gd name="connsiteY116" fmla="*/ 126698 h 578540"/>
                <a:gd name="connsiteX117" fmla="*/ 416590 w 579692"/>
                <a:gd name="connsiteY117" fmla="*/ 135518 h 578540"/>
                <a:gd name="connsiteX118" fmla="*/ 426104 w 579692"/>
                <a:gd name="connsiteY118" fmla="*/ 144338 h 578540"/>
                <a:gd name="connsiteX119" fmla="*/ 434939 w 579692"/>
                <a:gd name="connsiteY119" fmla="*/ 135518 h 578540"/>
                <a:gd name="connsiteX120" fmla="*/ 426104 w 579692"/>
                <a:gd name="connsiteY120" fmla="*/ 126698 h 578540"/>
                <a:gd name="connsiteX121" fmla="*/ 217469 w 579692"/>
                <a:gd name="connsiteY121" fmla="*/ 84635 h 578540"/>
                <a:gd name="connsiteX122" fmla="*/ 217469 w 579692"/>
                <a:gd name="connsiteY122" fmla="*/ 180974 h 578540"/>
                <a:gd name="connsiteX123" fmla="*/ 362223 w 579692"/>
                <a:gd name="connsiteY123" fmla="*/ 180974 h 578540"/>
                <a:gd name="connsiteX124" fmla="*/ 362223 w 579692"/>
                <a:gd name="connsiteY124" fmla="*/ 84635 h 578540"/>
                <a:gd name="connsiteX125" fmla="*/ 292904 w 579692"/>
                <a:gd name="connsiteY125" fmla="*/ 107702 h 578540"/>
                <a:gd name="connsiteX126" fmla="*/ 290186 w 579692"/>
                <a:gd name="connsiteY126" fmla="*/ 108381 h 578540"/>
                <a:gd name="connsiteX127" fmla="*/ 286788 w 579692"/>
                <a:gd name="connsiteY127" fmla="*/ 107702 h 578540"/>
                <a:gd name="connsiteX128" fmla="*/ 290186 w 579692"/>
                <a:gd name="connsiteY128" fmla="*/ 18148 h 578540"/>
                <a:gd name="connsiteX129" fmla="*/ 182810 w 579692"/>
                <a:gd name="connsiteY129" fmla="*/ 54105 h 578540"/>
                <a:gd name="connsiteX130" fmla="*/ 290186 w 579692"/>
                <a:gd name="connsiteY130" fmla="*/ 90063 h 578540"/>
                <a:gd name="connsiteX131" fmla="*/ 397561 w 579692"/>
                <a:gd name="connsiteY131" fmla="*/ 54105 h 578540"/>
                <a:gd name="connsiteX132" fmla="*/ 286788 w 579692"/>
                <a:gd name="connsiteY132" fmla="*/ 508 h 578540"/>
                <a:gd name="connsiteX133" fmla="*/ 292904 w 579692"/>
                <a:gd name="connsiteY133" fmla="*/ 508 h 578540"/>
                <a:gd name="connsiteX134" fmla="*/ 428823 w 579692"/>
                <a:gd name="connsiteY134" fmla="*/ 45286 h 578540"/>
                <a:gd name="connsiteX135" fmla="*/ 434939 w 579692"/>
                <a:gd name="connsiteY135" fmla="*/ 54105 h 578540"/>
                <a:gd name="connsiteX136" fmla="*/ 434939 w 579692"/>
                <a:gd name="connsiteY136" fmla="*/ 109737 h 578540"/>
                <a:gd name="connsiteX137" fmla="*/ 453288 w 579692"/>
                <a:gd name="connsiteY137" fmla="*/ 135518 h 578540"/>
                <a:gd name="connsiteX138" fmla="*/ 426104 w 579692"/>
                <a:gd name="connsiteY138" fmla="*/ 162656 h 578540"/>
                <a:gd name="connsiteX139" fmla="*/ 398921 w 579692"/>
                <a:gd name="connsiteY139" fmla="*/ 135518 h 578540"/>
                <a:gd name="connsiteX140" fmla="*/ 416590 w 579692"/>
                <a:gd name="connsiteY140" fmla="*/ 109737 h 578540"/>
                <a:gd name="connsiteX141" fmla="*/ 416590 w 579692"/>
                <a:gd name="connsiteY141" fmla="*/ 66996 h 578540"/>
                <a:gd name="connsiteX142" fmla="*/ 380572 w 579692"/>
                <a:gd name="connsiteY142" fmla="*/ 78529 h 578540"/>
                <a:gd name="connsiteX143" fmla="*/ 380572 w 579692"/>
                <a:gd name="connsiteY143" fmla="*/ 180974 h 578540"/>
                <a:gd name="connsiteX144" fmla="*/ 389406 w 579692"/>
                <a:gd name="connsiteY144" fmla="*/ 180974 h 578540"/>
                <a:gd name="connsiteX145" fmla="*/ 462123 w 579692"/>
                <a:gd name="connsiteY145" fmla="*/ 180974 h 578540"/>
                <a:gd name="connsiteX146" fmla="*/ 507655 w 579692"/>
                <a:gd name="connsiteY146" fmla="*/ 180974 h 578540"/>
                <a:gd name="connsiteX147" fmla="*/ 552508 w 579692"/>
                <a:gd name="connsiteY147" fmla="*/ 225751 h 578540"/>
                <a:gd name="connsiteX148" fmla="*/ 552508 w 579692"/>
                <a:gd name="connsiteY148" fmla="*/ 506625 h 578540"/>
                <a:gd name="connsiteX149" fmla="*/ 570857 w 579692"/>
                <a:gd name="connsiteY149" fmla="*/ 506625 h 578540"/>
                <a:gd name="connsiteX150" fmla="*/ 579692 w 579692"/>
                <a:gd name="connsiteY150" fmla="*/ 515445 h 578540"/>
                <a:gd name="connsiteX151" fmla="*/ 516490 w 579692"/>
                <a:gd name="connsiteY151" fmla="*/ 578540 h 578540"/>
                <a:gd name="connsiteX152" fmla="*/ 63202 w 579692"/>
                <a:gd name="connsiteY152" fmla="*/ 578540 h 578540"/>
                <a:gd name="connsiteX153" fmla="*/ 0 w 579692"/>
                <a:gd name="connsiteY153" fmla="*/ 515445 h 578540"/>
                <a:gd name="connsiteX154" fmla="*/ 8835 w 579692"/>
                <a:gd name="connsiteY154" fmla="*/ 506625 h 578540"/>
                <a:gd name="connsiteX155" fmla="*/ 27184 w 579692"/>
                <a:gd name="connsiteY155" fmla="*/ 506625 h 578540"/>
                <a:gd name="connsiteX156" fmla="*/ 27184 w 579692"/>
                <a:gd name="connsiteY156" fmla="*/ 225751 h 578540"/>
                <a:gd name="connsiteX157" fmla="*/ 72716 w 579692"/>
                <a:gd name="connsiteY157" fmla="*/ 180974 h 578540"/>
                <a:gd name="connsiteX158" fmla="*/ 199120 w 579692"/>
                <a:gd name="connsiteY158" fmla="*/ 180974 h 578540"/>
                <a:gd name="connsiteX159" fmla="*/ 199120 w 579692"/>
                <a:gd name="connsiteY159" fmla="*/ 78529 h 578540"/>
                <a:gd name="connsiteX160" fmla="*/ 150869 w 579692"/>
                <a:gd name="connsiteY160" fmla="*/ 62925 h 578540"/>
                <a:gd name="connsiteX161" fmla="*/ 144753 w 579692"/>
                <a:gd name="connsiteY161" fmla="*/ 54105 h 578540"/>
                <a:gd name="connsiteX162" fmla="*/ 150869 w 579692"/>
                <a:gd name="connsiteY162" fmla="*/ 45286 h 57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79692" h="578540">
                  <a:moveTo>
                    <a:pt x="19029" y="524265"/>
                  </a:moveTo>
                  <a:cubicBezTo>
                    <a:pt x="23106" y="545296"/>
                    <a:pt x="41455" y="560901"/>
                    <a:pt x="63202" y="560901"/>
                  </a:cubicBezTo>
                  <a:lnTo>
                    <a:pt x="516490" y="560901"/>
                  </a:lnTo>
                  <a:cubicBezTo>
                    <a:pt x="538237" y="560901"/>
                    <a:pt x="556586" y="545296"/>
                    <a:pt x="560663" y="524265"/>
                  </a:cubicBezTo>
                  <a:lnTo>
                    <a:pt x="543674" y="524265"/>
                  </a:lnTo>
                  <a:lnTo>
                    <a:pt x="36018" y="524265"/>
                  </a:lnTo>
                  <a:close/>
                  <a:moveTo>
                    <a:pt x="371701" y="434026"/>
                  </a:moveTo>
                  <a:lnTo>
                    <a:pt x="480441" y="434026"/>
                  </a:lnTo>
                  <a:lnTo>
                    <a:pt x="480441" y="452349"/>
                  </a:lnTo>
                  <a:lnTo>
                    <a:pt x="371701" y="452349"/>
                  </a:lnTo>
                  <a:close/>
                  <a:moveTo>
                    <a:pt x="371701" y="398143"/>
                  </a:moveTo>
                  <a:lnTo>
                    <a:pt x="480441" y="398143"/>
                  </a:lnTo>
                  <a:lnTo>
                    <a:pt x="480441" y="415703"/>
                  </a:lnTo>
                  <a:lnTo>
                    <a:pt x="371701" y="415703"/>
                  </a:lnTo>
                  <a:close/>
                  <a:moveTo>
                    <a:pt x="371701" y="361496"/>
                  </a:moveTo>
                  <a:lnTo>
                    <a:pt x="480441" y="361496"/>
                  </a:lnTo>
                  <a:lnTo>
                    <a:pt x="480441" y="379819"/>
                  </a:lnTo>
                  <a:lnTo>
                    <a:pt x="371701" y="379819"/>
                  </a:lnTo>
                  <a:close/>
                  <a:moveTo>
                    <a:pt x="217486" y="358064"/>
                  </a:moveTo>
                  <a:lnTo>
                    <a:pt x="217486" y="383144"/>
                  </a:lnTo>
                  <a:lnTo>
                    <a:pt x="242605" y="370943"/>
                  </a:lnTo>
                  <a:close/>
                  <a:moveTo>
                    <a:pt x="203909" y="335695"/>
                  </a:moveTo>
                  <a:cubicBezTo>
                    <a:pt x="206625" y="334339"/>
                    <a:pt x="209340" y="334339"/>
                    <a:pt x="212734" y="335695"/>
                  </a:cubicBezTo>
                  <a:lnTo>
                    <a:pt x="267044" y="362809"/>
                  </a:lnTo>
                  <a:cubicBezTo>
                    <a:pt x="269759" y="364164"/>
                    <a:pt x="271796" y="367554"/>
                    <a:pt x="271796" y="370943"/>
                  </a:cubicBezTo>
                  <a:cubicBezTo>
                    <a:pt x="271796" y="374332"/>
                    <a:pt x="269759" y="377044"/>
                    <a:pt x="267044" y="379077"/>
                  </a:cubicBezTo>
                  <a:lnTo>
                    <a:pt x="212734" y="406191"/>
                  </a:lnTo>
                  <a:cubicBezTo>
                    <a:pt x="211377" y="406869"/>
                    <a:pt x="210019" y="406869"/>
                    <a:pt x="208661" y="406869"/>
                  </a:cubicBezTo>
                  <a:cubicBezTo>
                    <a:pt x="206625" y="406869"/>
                    <a:pt x="205267" y="406191"/>
                    <a:pt x="203909" y="405513"/>
                  </a:cubicBezTo>
                  <a:cubicBezTo>
                    <a:pt x="201194" y="404158"/>
                    <a:pt x="199157" y="400768"/>
                    <a:pt x="199157" y="398057"/>
                  </a:cubicBezTo>
                  <a:lnTo>
                    <a:pt x="199157" y="343829"/>
                  </a:lnTo>
                  <a:cubicBezTo>
                    <a:pt x="199157" y="340440"/>
                    <a:pt x="201194" y="337728"/>
                    <a:pt x="203909" y="335695"/>
                  </a:cubicBezTo>
                  <a:close/>
                  <a:moveTo>
                    <a:pt x="462118" y="325504"/>
                  </a:moveTo>
                  <a:lnTo>
                    <a:pt x="480441" y="325504"/>
                  </a:lnTo>
                  <a:lnTo>
                    <a:pt x="480441" y="343827"/>
                  </a:lnTo>
                  <a:lnTo>
                    <a:pt x="462118" y="343827"/>
                  </a:lnTo>
                  <a:close/>
                  <a:moveTo>
                    <a:pt x="426125" y="325504"/>
                  </a:moveTo>
                  <a:lnTo>
                    <a:pt x="443794" y="325504"/>
                  </a:lnTo>
                  <a:lnTo>
                    <a:pt x="443794" y="343827"/>
                  </a:lnTo>
                  <a:lnTo>
                    <a:pt x="426125" y="343827"/>
                  </a:lnTo>
                  <a:close/>
                  <a:moveTo>
                    <a:pt x="371701" y="325504"/>
                  </a:moveTo>
                  <a:lnTo>
                    <a:pt x="407693" y="325504"/>
                  </a:lnTo>
                  <a:lnTo>
                    <a:pt x="407693" y="343827"/>
                  </a:lnTo>
                  <a:lnTo>
                    <a:pt x="371701" y="343827"/>
                  </a:lnTo>
                  <a:close/>
                  <a:moveTo>
                    <a:pt x="127088" y="307153"/>
                  </a:moveTo>
                  <a:lnTo>
                    <a:pt x="127088" y="434030"/>
                  </a:lnTo>
                  <a:lnTo>
                    <a:pt x="335030" y="434030"/>
                  </a:lnTo>
                  <a:lnTo>
                    <a:pt x="335030" y="307153"/>
                  </a:lnTo>
                  <a:close/>
                  <a:moveTo>
                    <a:pt x="117574" y="289512"/>
                  </a:moveTo>
                  <a:lnTo>
                    <a:pt x="344544" y="289512"/>
                  </a:lnTo>
                  <a:cubicBezTo>
                    <a:pt x="349301" y="289512"/>
                    <a:pt x="353378" y="293583"/>
                    <a:pt x="353378" y="298332"/>
                  </a:cubicBezTo>
                  <a:lnTo>
                    <a:pt x="353378" y="442850"/>
                  </a:lnTo>
                  <a:cubicBezTo>
                    <a:pt x="353378" y="448278"/>
                    <a:pt x="349301" y="452349"/>
                    <a:pt x="344544" y="452349"/>
                  </a:cubicBezTo>
                  <a:lnTo>
                    <a:pt x="117574" y="452349"/>
                  </a:lnTo>
                  <a:cubicBezTo>
                    <a:pt x="112817" y="452349"/>
                    <a:pt x="108740" y="448278"/>
                    <a:pt x="108740" y="442850"/>
                  </a:cubicBezTo>
                  <a:lnTo>
                    <a:pt x="108740" y="298332"/>
                  </a:lnTo>
                  <a:cubicBezTo>
                    <a:pt x="108740" y="293583"/>
                    <a:pt x="112817" y="289512"/>
                    <a:pt x="117574" y="289512"/>
                  </a:cubicBezTo>
                  <a:close/>
                  <a:moveTo>
                    <a:pt x="298953" y="252866"/>
                  </a:moveTo>
                  <a:lnTo>
                    <a:pt x="353378" y="252866"/>
                  </a:lnTo>
                  <a:lnTo>
                    <a:pt x="353378" y="271189"/>
                  </a:lnTo>
                  <a:lnTo>
                    <a:pt x="298953" y="271189"/>
                  </a:lnTo>
                  <a:close/>
                  <a:moveTo>
                    <a:pt x="262961" y="252866"/>
                  </a:moveTo>
                  <a:lnTo>
                    <a:pt x="280630" y="252866"/>
                  </a:lnTo>
                  <a:lnTo>
                    <a:pt x="280630" y="271189"/>
                  </a:lnTo>
                  <a:lnTo>
                    <a:pt x="262961" y="271189"/>
                  </a:lnTo>
                  <a:close/>
                  <a:moveTo>
                    <a:pt x="226314" y="252866"/>
                  </a:moveTo>
                  <a:lnTo>
                    <a:pt x="244637" y="252866"/>
                  </a:lnTo>
                  <a:lnTo>
                    <a:pt x="244637" y="271189"/>
                  </a:lnTo>
                  <a:lnTo>
                    <a:pt x="226314" y="271189"/>
                  </a:lnTo>
                  <a:close/>
                  <a:moveTo>
                    <a:pt x="190322" y="252866"/>
                  </a:moveTo>
                  <a:lnTo>
                    <a:pt x="208645" y="252866"/>
                  </a:lnTo>
                  <a:lnTo>
                    <a:pt x="208645" y="271189"/>
                  </a:lnTo>
                  <a:lnTo>
                    <a:pt x="190322" y="271189"/>
                  </a:lnTo>
                  <a:close/>
                  <a:moveTo>
                    <a:pt x="108740" y="252866"/>
                  </a:moveTo>
                  <a:lnTo>
                    <a:pt x="171890" y="252866"/>
                  </a:lnTo>
                  <a:lnTo>
                    <a:pt x="171890" y="271189"/>
                  </a:lnTo>
                  <a:lnTo>
                    <a:pt x="108740" y="271189"/>
                  </a:lnTo>
                  <a:close/>
                  <a:moveTo>
                    <a:pt x="81551" y="235249"/>
                  </a:moveTo>
                  <a:lnTo>
                    <a:pt x="81551" y="469989"/>
                  </a:lnTo>
                  <a:lnTo>
                    <a:pt x="498141" y="469989"/>
                  </a:lnTo>
                  <a:lnTo>
                    <a:pt x="498141" y="235249"/>
                  </a:lnTo>
                  <a:lnTo>
                    <a:pt x="470957" y="235249"/>
                  </a:lnTo>
                  <a:lnTo>
                    <a:pt x="470957" y="289524"/>
                  </a:lnTo>
                  <a:cubicBezTo>
                    <a:pt x="470957" y="292238"/>
                    <a:pt x="469598" y="295630"/>
                    <a:pt x="466880" y="296987"/>
                  </a:cubicBezTo>
                  <a:cubicBezTo>
                    <a:pt x="465521" y="297666"/>
                    <a:pt x="463482" y="298344"/>
                    <a:pt x="462123" y="298344"/>
                  </a:cubicBezTo>
                  <a:cubicBezTo>
                    <a:pt x="460763" y="298344"/>
                    <a:pt x="459404" y="298344"/>
                    <a:pt x="458045" y="297666"/>
                  </a:cubicBezTo>
                  <a:lnTo>
                    <a:pt x="426104" y="281383"/>
                  </a:lnTo>
                  <a:lnTo>
                    <a:pt x="393484" y="297666"/>
                  </a:lnTo>
                  <a:cubicBezTo>
                    <a:pt x="390765" y="299022"/>
                    <a:pt x="387367" y="298344"/>
                    <a:pt x="384649" y="296987"/>
                  </a:cubicBezTo>
                  <a:cubicBezTo>
                    <a:pt x="381931" y="295630"/>
                    <a:pt x="380572" y="292238"/>
                    <a:pt x="380572" y="289524"/>
                  </a:cubicBezTo>
                  <a:lnTo>
                    <a:pt x="380572" y="235249"/>
                  </a:lnTo>
                  <a:close/>
                  <a:moveTo>
                    <a:pt x="398921" y="198613"/>
                  </a:moveTo>
                  <a:lnTo>
                    <a:pt x="398921" y="274599"/>
                  </a:lnTo>
                  <a:lnTo>
                    <a:pt x="422027" y="263065"/>
                  </a:lnTo>
                  <a:cubicBezTo>
                    <a:pt x="423386" y="262387"/>
                    <a:pt x="424745" y="262387"/>
                    <a:pt x="426104" y="262387"/>
                  </a:cubicBezTo>
                  <a:cubicBezTo>
                    <a:pt x="427463" y="262387"/>
                    <a:pt x="428823" y="262387"/>
                    <a:pt x="430182" y="263065"/>
                  </a:cubicBezTo>
                  <a:lnTo>
                    <a:pt x="453288" y="274599"/>
                  </a:lnTo>
                  <a:lnTo>
                    <a:pt x="453288" y="198613"/>
                  </a:lnTo>
                  <a:close/>
                  <a:moveTo>
                    <a:pt x="72716" y="198613"/>
                  </a:moveTo>
                  <a:cubicBezTo>
                    <a:pt x="57765" y="198613"/>
                    <a:pt x="45533" y="210825"/>
                    <a:pt x="45533" y="225751"/>
                  </a:cubicBezTo>
                  <a:lnTo>
                    <a:pt x="45533" y="506625"/>
                  </a:lnTo>
                  <a:lnTo>
                    <a:pt x="534839" y="506625"/>
                  </a:lnTo>
                  <a:lnTo>
                    <a:pt x="534839" y="225751"/>
                  </a:lnTo>
                  <a:cubicBezTo>
                    <a:pt x="534839" y="210825"/>
                    <a:pt x="522606" y="198613"/>
                    <a:pt x="507655" y="198613"/>
                  </a:cubicBezTo>
                  <a:lnTo>
                    <a:pt x="470957" y="198613"/>
                  </a:lnTo>
                  <a:lnTo>
                    <a:pt x="470957" y="216931"/>
                  </a:lnTo>
                  <a:lnTo>
                    <a:pt x="507655" y="216931"/>
                  </a:lnTo>
                  <a:cubicBezTo>
                    <a:pt x="512412" y="216931"/>
                    <a:pt x="516490" y="221002"/>
                    <a:pt x="516490" y="225751"/>
                  </a:cubicBezTo>
                  <a:lnTo>
                    <a:pt x="516490" y="479488"/>
                  </a:lnTo>
                  <a:cubicBezTo>
                    <a:pt x="516490" y="484237"/>
                    <a:pt x="512412" y="488307"/>
                    <a:pt x="507655" y="488307"/>
                  </a:cubicBezTo>
                  <a:lnTo>
                    <a:pt x="72716" y="488307"/>
                  </a:lnTo>
                  <a:cubicBezTo>
                    <a:pt x="67280" y="488307"/>
                    <a:pt x="63202" y="484237"/>
                    <a:pt x="63202" y="479488"/>
                  </a:cubicBezTo>
                  <a:lnTo>
                    <a:pt x="63202" y="225751"/>
                  </a:lnTo>
                  <a:cubicBezTo>
                    <a:pt x="63202" y="221002"/>
                    <a:pt x="67280" y="216931"/>
                    <a:pt x="72716" y="216931"/>
                  </a:cubicBezTo>
                  <a:lnTo>
                    <a:pt x="380572" y="216931"/>
                  </a:lnTo>
                  <a:lnTo>
                    <a:pt x="380572" y="198613"/>
                  </a:lnTo>
                  <a:close/>
                  <a:moveTo>
                    <a:pt x="426104" y="126698"/>
                  </a:moveTo>
                  <a:cubicBezTo>
                    <a:pt x="420667" y="126698"/>
                    <a:pt x="416590" y="130769"/>
                    <a:pt x="416590" y="135518"/>
                  </a:cubicBezTo>
                  <a:cubicBezTo>
                    <a:pt x="416590" y="140267"/>
                    <a:pt x="420667" y="144338"/>
                    <a:pt x="426104" y="144338"/>
                  </a:cubicBezTo>
                  <a:cubicBezTo>
                    <a:pt x="430861" y="144338"/>
                    <a:pt x="434939" y="140267"/>
                    <a:pt x="434939" y="135518"/>
                  </a:cubicBezTo>
                  <a:cubicBezTo>
                    <a:pt x="434939" y="130769"/>
                    <a:pt x="430861" y="126698"/>
                    <a:pt x="426104" y="126698"/>
                  </a:cubicBezTo>
                  <a:close/>
                  <a:moveTo>
                    <a:pt x="217469" y="84635"/>
                  </a:moveTo>
                  <a:lnTo>
                    <a:pt x="217469" y="180974"/>
                  </a:lnTo>
                  <a:lnTo>
                    <a:pt x="362223" y="180974"/>
                  </a:lnTo>
                  <a:lnTo>
                    <a:pt x="362223" y="84635"/>
                  </a:lnTo>
                  <a:lnTo>
                    <a:pt x="292904" y="107702"/>
                  </a:lnTo>
                  <a:cubicBezTo>
                    <a:pt x="292225" y="108381"/>
                    <a:pt x="290865" y="108381"/>
                    <a:pt x="290186" y="108381"/>
                  </a:cubicBezTo>
                  <a:cubicBezTo>
                    <a:pt x="288827" y="108381"/>
                    <a:pt x="288147" y="108381"/>
                    <a:pt x="286788" y="107702"/>
                  </a:cubicBezTo>
                  <a:close/>
                  <a:moveTo>
                    <a:pt x="290186" y="18148"/>
                  </a:moveTo>
                  <a:lnTo>
                    <a:pt x="182810" y="54105"/>
                  </a:lnTo>
                  <a:lnTo>
                    <a:pt x="290186" y="90063"/>
                  </a:lnTo>
                  <a:lnTo>
                    <a:pt x="397561" y="54105"/>
                  </a:lnTo>
                  <a:close/>
                  <a:moveTo>
                    <a:pt x="286788" y="508"/>
                  </a:moveTo>
                  <a:cubicBezTo>
                    <a:pt x="288827" y="-170"/>
                    <a:pt x="290865" y="-170"/>
                    <a:pt x="292904" y="508"/>
                  </a:cubicBezTo>
                  <a:lnTo>
                    <a:pt x="428823" y="45286"/>
                  </a:lnTo>
                  <a:cubicBezTo>
                    <a:pt x="432221" y="46642"/>
                    <a:pt x="434939" y="50035"/>
                    <a:pt x="434939" y="54105"/>
                  </a:cubicBezTo>
                  <a:lnTo>
                    <a:pt x="434939" y="109737"/>
                  </a:lnTo>
                  <a:cubicBezTo>
                    <a:pt x="445133" y="113808"/>
                    <a:pt x="453288" y="123985"/>
                    <a:pt x="453288" y="135518"/>
                  </a:cubicBezTo>
                  <a:cubicBezTo>
                    <a:pt x="453288" y="150444"/>
                    <a:pt x="441055" y="162656"/>
                    <a:pt x="426104" y="162656"/>
                  </a:cubicBezTo>
                  <a:cubicBezTo>
                    <a:pt x="411153" y="162656"/>
                    <a:pt x="398921" y="150444"/>
                    <a:pt x="398921" y="135518"/>
                  </a:cubicBezTo>
                  <a:cubicBezTo>
                    <a:pt x="398921" y="123985"/>
                    <a:pt x="406396" y="113808"/>
                    <a:pt x="416590" y="109737"/>
                  </a:cubicBezTo>
                  <a:lnTo>
                    <a:pt x="416590" y="66996"/>
                  </a:lnTo>
                  <a:lnTo>
                    <a:pt x="380572" y="78529"/>
                  </a:lnTo>
                  <a:lnTo>
                    <a:pt x="380572" y="180974"/>
                  </a:lnTo>
                  <a:lnTo>
                    <a:pt x="389406" y="180974"/>
                  </a:lnTo>
                  <a:lnTo>
                    <a:pt x="462123" y="180974"/>
                  </a:lnTo>
                  <a:lnTo>
                    <a:pt x="507655" y="180974"/>
                  </a:lnTo>
                  <a:cubicBezTo>
                    <a:pt x="532121" y="180974"/>
                    <a:pt x="552508" y="201327"/>
                    <a:pt x="552508" y="225751"/>
                  </a:cubicBezTo>
                  <a:lnTo>
                    <a:pt x="552508" y="506625"/>
                  </a:lnTo>
                  <a:lnTo>
                    <a:pt x="570857" y="506625"/>
                  </a:lnTo>
                  <a:cubicBezTo>
                    <a:pt x="575614" y="506625"/>
                    <a:pt x="579692" y="510696"/>
                    <a:pt x="579692" y="515445"/>
                  </a:cubicBezTo>
                  <a:cubicBezTo>
                    <a:pt x="579692" y="550046"/>
                    <a:pt x="551149" y="578540"/>
                    <a:pt x="516490" y="578540"/>
                  </a:cubicBezTo>
                  <a:lnTo>
                    <a:pt x="63202" y="578540"/>
                  </a:lnTo>
                  <a:cubicBezTo>
                    <a:pt x="28543" y="578540"/>
                    <a:pt x="0" y="550046"/>
                    <a:pt x="0" y="515445"/>
                  </a:cubicBezTo>
                  <a:cubicBezTo>
                    <a:pt x="0" y="510696"/>
                    <a:pt x="4078" y="506625"/>
                    <a:pt x="8835" y="506625"/>
                  </a:cubicBezTo>
                  <a:lnTo>
                    <a:pt x="27184" y="506625"/>
                  </a:lnTo>
                  <a:lnTo>
                    <a:pt x="27184" y="225751"/>
                  </a:lnTo>
                  <a:cubicBezTo>
                    <a:pt x="27184" y="201327"/>
                    <a:pt x="47571" y="180974"/>
                    <a:pt x="72716" y="180974"/>
                  </a:cubicBezTo>
                  <a:lnTo>
                    <a:pt x="199120" y="180974"/>
                  </a:lnTo>
                  <a:lnTo>
                    <a:pt x="199120" y="78529"/>
                  </a:lnTo>
                  <a:lnTo>
                    <a:pt x="150869" y="62925"/>
                  </a:lnTo>
                  <a:cubicBezTo>
                    <a:pt x="147471" y="61568"/>
                    <a:pt x="144753" y="58176"/>
                    <a:pt x="144753" y="54105"/>
                  </a:cubicBezTo>
                  <a:cubicBezTo>
                    <a:pt x="144753" y="50035"/>
                    <a:pt x="147471" y="46642"/>
                    <a:pt x="150869" y="45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9"/>
          <p:cNvSpPr txBox="1"/>
          <p:nvPr/>
        </p:nvSpPr>
        <p:spPr bwMode="auto">
          <a:xfrm>
            <a:off x="1279525" y="2528666"/>
            <a:ext cx="1806575" cy="67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23" name="内容占位符 10"/>
          <p:cNvSpPr txBox="1"/>
          <p:nvPr/>
        </p:nvSpPr>
        <p:spPr bwMode="auto">
          <a:xfrm>
            <a:off x="1122361" y="3936012"/>
            <a:ext cx="2120900" cy="39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5127220" y="994374"/>
            <a:ext cx="5561030" cy="1098506"/>
            <a:chOff x="5337036" y="1031947"/>
            <a:chExt cx="5561030" cy="1098506"/>
          </a:xfrm>
        </p:grpSpPr>
        <p:sp>
          <p:nvSpPr>
            <p:cNvPr id="46" name="文本框 4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10" y="1248904"/>
              <a:ext cx="4514056" cy="798646"/>
              <a:chOff x="6384011" y="1247332"/>
              <a:chExt cx="4514056" cy="79168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384011" y="1247332"/>
                <a:ext cx="4514056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故障分析手段与基本假设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127220" y="4024872"/>
            <a:ext cx="5561030" cy="1098506"/>
            <a:chOff x="5337036" y="1031947"/>
            <a:chExt cx="5561030" cy="1098506"/>
          </a:xfrm>
        </p:grpSpPr>
        <p:sp>
          <p:nvSpPr>
            <p:cNvPr id="51" name="文本框 50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384010" y="1248904"/>
              <a:ext cx="4514056" cy="798646"/>
              <a:chOff x="6384011" y="1247332"/>
              <a:chExt cx="4514056" cy="791687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6384011" y="1247332"/>
                <a:ext cx="4514056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分组密码的差分故障分析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127220" y="2004540"/>
            <a:ext cx="4740293" cy="1098506"/>
            <a:chOff x="5337036" y="1031947"/>
            <a:chExt cx="4740293" cy="1098506"/>
          </a:xfrm>
        </p:grpSpPr>
        <p:sp>
          <p:nvSpPr>
            <p:cNvPr id="56" name="文本框 5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384010" y="1248904"/>
              <a:ext cx="3693319" cy="798646"/>
              <a:chOff x="6384011" y="1247332"/>
              <a:chExt cx="3693319" cy="791687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6384011" y="1247332"/>
                <a:ext cx="3693319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芯片级故障分析示例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5127220" y="3014706"/>
            <a:ext cx="3919555" cy="1098506"/>
            <a:chOff x="5337036" y="1031947"/>
            <a:chExt cx="3919555" cy="1098506"/>
          </a:xfrm>
        </p:grpSpPr>
        <p:sp>
          <p:nvSpPr>
            <p:cNvPr id="61" name="文本框 60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6384010" y="1248904"/>
              <a:ext cx="2872581" cy="798646"/>
              <a:chOff x="6384011" y="1247332"/>
              <a:chExt cx="2872581" cy="791687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384011" y="1247332"/>
                <a:ext cx="2872581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算法级故障分析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B469BCE-F5E5-44F9-9E61-1616BB27822E}"/>
              </a:ext>
            </a:extLst>
          </p:cNvPr>
          <p:cNvGrpSpPr/>
          <p:nvPr/>
        </p:nvGrpSpPr>
        <p:grpSpPr>
          <a:xfrm>
            <a:off x="5127220" y="5035037"/>
            <a:ext cx="5971399" cy="1098506"/>
            <a:chOff x="5337036" y="1031947"/>
            <a:chExt cx="5971399" cy="109850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4FB78D5-DB16-280E-CC68-4590B27785DF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5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49A290C-C53A-6200-8729-10BDF2683716}"/>
                </a:ext>
              </a:extLst>
            </p:cNvPr>
            <p:cNvGrpSpPr/>
            <p:nvPr/>
          </p:nvGrpSpPr>
          <p:grpSpPr>
            <a:xfrm>
              <a:off x="6384010" y="1248904"/>
              <a:ext cx="4924425" cy="798646"/>
              <a:chOff x="6384011" y="1247332"/>
              <a:chExt cx="4924425" cy="791687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79CC889-2F0A-EE72-0C9D-7B4FB18898D3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4924425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持续性故障分析与暂稳攻击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D562F7-6481-C435-E4C0-6261FDEB2FF8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174671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约减轮数的故障攻击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817549" y="1049682"/>
            <a:ext cx="5583250" cy="5023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input(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明文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, 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密钥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);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AddRoundKey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();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for (round = 1; round &lt;= 10; round ++)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{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   </a:t>
            </a: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SubByte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();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   </a:t>
            </a: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ShiftRows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();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   if (round != 10)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       </a:t>
            </a: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MixColumns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();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   </a:t>
            </a: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AddRoundKey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();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}	</a:t>
            </a:r>
            <a:r>
              <a:rPr lang="zh-CN" altLang="en-US" sz="2000" b="1" dirty="0">
                <a:solidFill>
                  <a:srgbClr val="C00000"/>
                </a:solidFill>
                <a:latin typeface="Arial"/>
                <a:ea typeface="微软雅黑"/>
              </a:rPr>
              <a:t>←</a:t>
            </a:r>
            <a:r>
              <a:rPr lang="en-US" altLang="zh-CN" sz="2000" b="1" dirty="0">
                <a:solidFill>
                  <a:srgbClr val="C00000"/>
                </a:solidFill>
                <a:latin typeface="Arial"/>
                <a:ea typeface="微软雅黑"/>
              </a:rPr>
              <a:t> inject a fault when round = 1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printf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(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密文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);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CF7743-7A81-8302-367D-D231D9110706}"/>
              </a:ext>
            </a:extLst>
          </p:cNvPr>
          <p:cNvSpPr/>
          <p:nvPr/>
        </p:nvSpPr>
        <p:spPr>
          <a:xfrm>
            <a:off x="3347050" y="6393592"/>
            <a:ext cx="8147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H., </a:t>
            </a:r>
            <a:r>
              <a:rPr lang="en-US" altLang="zh-CN" sz="1400" dirty="0" err="1">
                <a:latin typeface="Segoe UI" panose="020B0502040204020203" pitchFamily="34" charset="0"/>
              </a:rPr>
              <a:t>Choukri</a:t>
            </a:r>
            <a:r>
              <a:rPr lang="en-US" altLang="zh-CN" sz="1400" dirty="0">
                <a:latin typeface="Segoe UI" panose="020B0502040204020203" pitchFamily="34" charset="0"/>
              </a:rPr>
              <a:t>, M., Tunstall: Round Reduction Using Faults. FDTC 2005, pp. 13-24 (2005)</a:t>
            </a:r>
          </a:p>
        </p:txBody>
      </p:sp>
      <p:pic>
        <p:nvPicPr>
          <p:cNvPr id="4" name="Picture 92" descr="http://www.limited-entropy.com/wp-content/uploads/2012/09/chart_1.png">
            <a:extLst>
              <a:ext uri="{FF2B5EF4-FFF2-40B4-BE49-F238E27FC236}">
                <a16:creationId xmlns:a16="http://schemas.microsoft.com/office/drawing/2014/main" id="{A10BEC9A-7596-05E5-ECF8-E070B74EC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 t="16685" r="37007" b="25178"/>
          <a:stretch/>
        </p:blipFill>
        <p:spPr bwMode="auto">
          <a:xfrm>
            <a:off x="5857941" y="1494213"/>
            <a:ext cx="2878588" cy="20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57E7F4-87EC-19FD-D6A0-ED9CAA350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321" y="1534830"/>
            <a:ext cx="2292551" cy="1814935"/>
          </a:xfrm>
          <a:prstGeom prst="rect">
            <a:avLst/>
          </a:prstGeom>
        </p:spPr>
      </p:pic>
      <p:sp>
        <p:nvSpPr>
          <p:cNvPr id="6" name="内容占位符 4">
            <a:extLst>
              <a:ext uri="{FF2B5EF4-FFF2-40B4-BE49-F238E27FC236}">
                <a16:creationId xmlns:a16="http://schemas.microsoft.com/office/drawing/2014/main" id="{1F4433E2-C66A-5CEC-F5C3-923E94781631}"/>
              </a:ext>
            </a:extLst>
          </p:cNvPr>
          <p:cNvSpPr txBox="1">
            <a:spLocks/>
          </p:cNvSpPr>
          <p:nvPr/>
        </p:nvSpPr>
        <p:spPr>
          <a:xfrm>
            <a:off x="5704641" y="1002991"/>
            <a:ext cx="5819247" cy="560036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目标：</a:t>
            </a:r>
            <a:r>
              <a:rPr lang="en-US" altLang="zh-CN" sz="2000" b="1" dirty="0" err="1">
                <a:solidFill>
                  <a:srgbClr val="C00000"/>
                </a:solidFill>
              </a:rPr>
              <a:t>Silvercard</a:t>
            </a:r>
            <a:r>
              <a:rPr lang="en-US" altLang="zh-CN" sz="2000" b="1" dirty="0">
                <a:solidFill>
                  <a:srgbClr val="C00000"/>
                </a:solidFill>
              </a:rPr>
              <a:t> PIC16F877</a:t>
            </a:r>
            <a:r>
              <a:rPr lang="zh-CN" altLang="en-US" sz="2000" dirty="0"/>
              <a:t>智能卡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6E31CA-BF98-6EF2-9FB3-F857EB8A5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590" y="3564709"/>
            <a:ext cx="3621244" cy="266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1023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碰撞故障分析（</a:t>
            </a:r>
            <a:r>
              <a:rPr lang="en-US" altLang="zh-CN" dirty="0"/>
              <a:t>CFA</a:t>
            </a:r>
            <a:r>
              <a:rPr lang="zh-CN" altLang="en-US" dirty="0"/>
              <a:t>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1173233" y="5298361"/>
            <a:ext cx="8768902" cy="781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假设：故障所产生的结果是置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0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判定：当 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p</a:t>
            </a:r>
            <a:r>
              <a:rPr lang="en-US" altLang="zh-CN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= ? 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时，</a:t>
            </a:r>
            <a:r>
              <a:rPr lang="en-US" altLang="zh-CN" b="1" spc="300" dirty="0">
                <a:solidFill>
                  <a:srgbClr val="C00000"/>
                </a:solidFill>
                <a:latin typeface="Arial"/>
                <a:ea typeface="微软雅黑"/>
              </a:rPr>
              <a:t>C = C’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；此时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y</a:t>
            </a:r>
            <a:r>
              <a:rPr lang="en-US" altLang="zh-CN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= 0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，进而推出 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k</a:t>
            </a:r>
            <a:r>
              <a:rPr lang="en-US" altLang="zh-CN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2225B-702C-343E-5323-563F5B24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128" y="963934"/>
            <a:ext cx="7341745" cy="4197113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58F51A4F-E71B-8710-B9FF-583CF575F922}"/>
              </a:ext>
            </a:extLst>
          </p:cNvPr>
          <p:cNvSpPr txBox="1"/>
          <p:nvPr/>
        </p:nvSpPr>
        <p:spPr>
          <a:xfrm>
            <a:off x="3924670" y="6344458"/>
            <a:ext cx="6755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防护：连续加密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次，比对密文，如果发生故障则拒绝输出</a:t>
            </a:r>
          </a:p>
        </p:txBody>
      </p:sp>
    </p:spTree>
    <p:extLst>
      <p:ext uri="{BB962C8B-B14F-4D97-AF65-F5344CB8AC3E}">
        <p14:creationId xmlns:p14="http://schemas.microsoft.com/office/powerpoint/2010/main" val="37926042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无效故障分析（</a:t>
            </a:r>
            <a:r>
              <a:rPr lang="en-US" altLang="zh-CN" dirty="0"/>
              <a:t>IFA</a:t>
            </a:r>
            <a:r>
              <a:rPr lang="zh-CN" altLang="en-US" dirty="0"/>
              <a:t>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1173233" y="5648978"/>
            <a:ext cx="8768902" cy="366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用不同明文重复实验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和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2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多次，直到发生“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无效故障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”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8F51A4F-E71B-8710-B9FF-583CF575F922}"/>
              </a:ext>
            </a:extLst>
          </p:cNvPr>
          <p:cNvSpPr txBox="1"/>
          <p:nvPr/>
        </p:nvSpPr>
        <p:spPr>
          <a:xfrm>
            <a:off x="5093419" y="6344458"/>
            <a:ext cx="4417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IFA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比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CFA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优势：可攻破故障校验机制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2EA5F4-CC3A-E807-0EB9-9D901869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181" y="993671"/>
            <a:ext cx="6839636" cy="43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088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FA7AC-CE88-15D2-823B-63194C49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安全错误分析（</a:t>
            </a:r>
            <a:r>
              <a:rPr lang="en-US" altLang="zh-CN" dirty="0"/>
              <a:t>Safe-Error Analysis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FD15F3-9D7A-E950-8D65-6C1B076D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73" y="1339952"/>
            <a:ext cx="7694455" cy="21233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3A6EA0-3CB1-4D4A-F267-864ACC3B71F7}"/>
              </a:ext>
            </a:extLst>
          </p:cNvPr>
          <p:cNvSpPr/>
          <p:nvPr/>
        </p:nvSpPr>
        <p:spPr>
          <a:xfrm>
            <a:off x="2094412" y="2472669"/>
            <a:ext cx="7962028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5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SMSMSMSSSSSSSSSMSMSMSMSSSSSSSSSSSSSMSMSMSMSM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158B7F-D5EB-20F2-9609-81E1EED2D2E5}"/>
              </a:ext>
            </a:extLst>
          </p:cNvPr>
          <p:cNvSpPr/>
          <p:nvPr/>
        </p:nvSpPr>
        <p:spPr>
          <a:xfrm>
            <a:off x="2414528" y="2857390"/>
            <a:ext cx="7844398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5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1 1 100000000 1 1 1 1000000000000 1 1 1 1 1</a:t>
            </a:r>
            <a:endParaRPr lang="zh-CN" altLang="en-US" sz="2650" b="1" dirty="0">
              <a:solidFill>
                <a:srgbClr val="093FB7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01E09D-A19F-62A8-A002-FD809489FD76}"/>
              </a:ext>
            </a:extLst>
          </p:cNvPr>
          <p:cNvSpPr/>
          <p:nvPr/>
        </p:nvSpPr>
        <p:spPr>
          <a:xfrm>
            <a:off x="2094412" y="3891534"/>
            <a:ext cx="7962028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5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SMSMSMSSSSSSSSSMSMSMSMSSSSSSSSSSSSSMSMSMSMSM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424F83-4A08-AA02-8C1E-C73343598214}"/>
              </a:ext>
            </a:extLst>
          </p:cNvPr>
          <p:cNvSpPr/>
          <p:nvPr/>
        </p:nvSpPr>
        <p:spPr>
          <a:xfrm>
            <a:off x="1415480" y="4832573"/>
            <a:ext cx="92490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SMSMSMS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SMSMSMSMS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1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lang="zh-CN" altLang="en-US" sz="2100" b="1" dirty="0">
                <a:solidFill>
                  <a:srgbClr val="093FB7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SMSMSMSMSM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411D34F-659F-FAAC-0121-D1438679A298}"/>
              </a:ext>
            </a:extLst>
          </p:cNvPr>
          <p:cNvSpPr txBox="1"/>
          <p:nvPr/>
        </p:nvSpPr>
        <p:spPr>
          <a:xfrm>
            <a:off x="1731310" y="941150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RSA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简单能量攻击：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2851393-D444-455A-4F93-DD00642ACA8F}"/>
              </a:ext>
            </a:extLst>
          </p:cNvPr>
          <p:cNvSpPr txBox="1"/>
          <p:nvPr/>
        </p:nvSpPr>
        <p:spPr>
          <a:xfrm>
            <a:off x="1731311" y="3601133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无防护实现：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3EBA682-6817-9192-CDA2-5D11CA601805}"/>
              </a:ext>
            </a:extLst>
          </p:cNvPr>
          <p:cNvSpPr txBox="1"/>
          <p:nvPr/>
        </p:nvSpPr>
        <p:spPr>
          <a:xfrm>
            <a:off x="1731311" y="4497384"/>
            <a:ext cx="3180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Dummy Operation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防护：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798634-53CC-C22B-D55A-028D95A21ADC}"/>
              </a:ext>
            </a:extLst>
          </p:cNvPr>
          <p:cNvSpPr/>
          <p:nvPr/>
        </p:nvSpPr>
        <p:spPr>
          <a:xfrm>
            <a:off x="2269272" y="5068777"/>
            <a:ext cx="146650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↑</a:t>
            </a:r>
          </a:p>
          <a:p>
            <a:pPr algn="ctr"/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注入故障</a:t>
            </a:r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到伪操作</a:t>
            </a:r>
            <a:r>
              <a:rPr lang="en-US" altLang="zh-CN" sz="21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M</a:t>
            </a:r>
            <a:endParaRPr lang="zh-CN" altLang="en-US" sz="21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90BA6B-DD05-9A62-7782-02840F49E2EB}"/>
              </a:ext>
            </a:extLst>
          </p:cNvPr>
          <p:cNvSpPr/>
          <p:nvPr/>
        </p:nvSpPr>
        <p:spPr>
          <a:xfrm>
            <a:off x="4162694" y="5068777"/>
            <a:ext cx="146650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↑</a:t>
            </a:r>
          </a:p>
          <a:p>
            <a:pPr algn="ctr"/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注入故障</a:t>
            </a:r>
            <a:endParaRPr lang="en-US" altLang="zh-CN" sz="21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1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到真实</a:t>
            </a:r>
            <a:r>
              <a:rPr lang="en-US" altLang="zh-CN" sz="21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M</a:t>
            </a:r>
            <a:endParaRPr lang="zh-CN" altLang="en-US" sz="21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993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E91F7-E973-8D87-D4C0-803009F4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CRT-RSA</a:t>
            </a:r>
            <a:r>
              <a:rPr lang="zh-CN" altLang="en-US" dirty="0"/>
              <a:t>的故障攻击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5C779C-8365-7027-E2AC-70BC246FC406}"/>
              </a:ext>
            </a:extLst>
          </p:cNvPr>
          <p:cNvSpPr txBox="1"/>
          <p:nvPr/>
        </p:nvSpPr>
        <p:spPr>
          <a:xfrm>
            <a:off x="1475575" y="3646540"/>
            <a:ext cx="8768902" cy="1637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正确计算得到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在</a:t>
            </a:r>
            <a:r>
              <a:rPr lang="en-US" altLang="zh-CN" sz="2000" b="1" spc="300" dirty="0" err="1">
                <a:solidFill>
                  <a:srgbClr val="C00000"/>
                </a:solidFill>
                <a:latin typeface="Arial"/>
                <a:ea typeface="微软雅黑"/>
              </a:rPr>
              <a:t>S</a:t>
            </a:r>
            <a:r>
              <a:rPr lang="en-US" altLang="zh-CN" sz="2000" b="1" spc="300" baseline="-25000" dirty="0" err="1">
                <a:solidFill>
                  <a:srgbClr val="C00000"/>
                </a:solidFill>
                <a:latin typeface="Arial"/>
                <a:ea typeface="微软雅黑"/>
              </a:rPr>
              <a:t>p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计算过程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中注入错误， 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</a:t>
            </a:r>
            <a:r>
              <a:rPr lang="en-US" altLang="zh-CN" sz="2000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q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正确计算，最后得到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S’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计算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q = GCD((S - S’) mod N,  N)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195A32E-741D-2194-0A70-C4185C869DF6}"/>
              </a:ext>
            </a:extLst>
          </p:cNvPr>
          <p:cNvGrpSpPr/>
          <p:nvPr/>
        </p:nvGrpSpPr>
        <p:grpSpPr>
          <a:xfrm>
            <a:off x="1648950" y="1587601"/>
            <a:ext cx="8926833" cy="1349594"/>
            <a:chOff x="899592" y="1556792"/>
            <a:chExt cx="7377548" cy="111536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04139B2-F9C5-3DC4-7D8B-636542812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556792"/>
              <a:ext cx="7377548" cy="1115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84CE623-6A83-248F-8687-69CD7B36C26B}"/>
                </a:ext>
              </a:extLst>
            </p:cNvPr>
            <p:cNvCxnSpPr/>
            <p:nvPr/>
          </p:nvCxnSpPr>
          <p:spPr>
            <a:xfrm>
              <a:off x="5004048" y="2672159"/>
              <a:ext cx="302433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7C07F3A-B15A-4655-3FBB-B3FA794BD0B2}"/>
              </a:ext>
            </a:extLst>
          </p:cNvPr>
          <p:cNvSpPr/>
          <p:nvPr/>
        </p:nvSpPr>
        <p:spPr>
          <a:xfrm>
            <a:off x="3451957" y="6301837"/>
            <a:ext cx="78821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D. </a:t>
            </a:r>
            <a:r>
              <a:rPr lang="en-US" altLang="zh-CN" sz="1400" dirty="0" err="1">
                <a:latin typeface="Segoe UI" panose="020B0502040204020203" pitchFamily="34" charset="0"/>
              </a:rPr>
              <a:t>Boneh</a:t>
            </a:r>
            <a:r>
              <a:rPr lang="en-US" altLang="zh-CN" sz="1400" dirty="0">
                <a:latin typeface="Segoe UI" panose="020B0502040204020203" pitchFamily="34" charset="0"/>
              </a:rPr>
              <a:t>, R.A. </a:t>
            </a:r>
            <a:r>
              <a:rPr lang="en-US" altLang="zh-CN" sz="1400" dirty="0" err="1">
                <a:latin typeface="Segoe UI" panose="020B0502040204020203" pitchFamily="34" charset="0"/>
              </a:rPr>
              <a:t>Demillo</a:t>
            </a:r>
            <a:r>
              <a:rPr lang="en-US" altLang="zh-CN" sz="1400" dirty="0">
                <a:latin typeface="Segoe UI" panose="020B0502040204020203" pitchFamily="34" charset="0"/>
              </a:rPr>
              <a:t>, R.J. Lipton. On the importance of checking cryptographic protocols for faults. EUROCRYPT 1997, LNCS, vol. 1233, pp. 37-51, Springer, Heidelberg, 1997.</a:t>
            </a:r>
          </a:p>
        </p:txBody>
      </p:sp>
    </p:spTree>
    <p:extLst>
      <p:ext uri="{BB962C8B-B14F-4D97-AF65-F5344CB8AC3E}">
        <p14:creationId xmlns:p14="http://schemas.microsoft.com/office/powerpoint/2010/main" val="424011430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2D1D7-BFA5-DBE0-1547-AF5ED8F2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补充知识：使用中国剩余定理加速</a:t>
            </a:r>
            <a:r>
              <a:rPr lang="en-US" altLang="zh-CN" dirty="0"/>
              <a:t>RSA</a:t>
            </a:r>
            <a:r>
              <a:rPr lang="zh-CN" altLang="en-US" dirty="0"/>
              <a:t>算法实现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26D68A-8E6B-F737-845D-C3749FDBE246}"/>
              </a:ext>
            </a:extLst>
          </p:cNvPr>
          <p:cNvSpPr txBox="1"/>
          <p:nvPr/>
        </p:nvSpPr>
        <p:spPr>
          <a:xfrm>
            <a:off x="462756" y="969232"/>
            <a:ext cx="11266488" cy="2530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孙子定理是中国古代求解一次同余式组（见同余）的方法。是数论中一个重要定理。又称中国余数定理。一元线性同余方程组问题最早可见于中国南北朝时期（公元</a:t>
            </a:r>
            <a:r>
              <a:rPr lang="en-US" altLang="zh-CN" sz="2000" dirty="0">
                <a:latin typeface="+mn-ea"/>
                <a:ea typeface="+mn-ea"/>
              </a:rPr>
              <a:t>5</a:t>
            </a:r>
            <a:r>
              <a:rPr lang="zh-CN" altLang="en-US" sz="2000" dirty="0">
                <a:latin typeface="+mn-ea"/>
                <a:ea typeface="+mn-ea"/>
              </a:rPr>
              <a:t>世纪）的数学著作</a:t>
            </a:r>
            <a:r>
              <a:rPr lang="en-US" altLang="zh-CN" sz="2000" dirty="0">
                <a:latin typeface="+mn-ea"/>
                <a:ea typeface="+mn-ea"/>
              </a:rPr>
              <a:t>《</a:t>
            </a:r>
            <a:r>
              <a:rPr lang="zh-CN" altLang="en-US" sz="2000" dirty="0">
                <a:latin typeface="+mn-ea"/>
                <a:ea typeface="+mn-ea"/>
              </a:rPr>
              <a:t>孙子算经</a:t>
            </a:r>
            <a:r>
              <a:rPr lang="en-US" altLang="zh-CN" sz="2000" dirty="0">
                <a:latin typeface="+mn-ea"/>
                <a:ea typeface="+mn-ea"/>
              </a:rPr>
              <a:t>》</a:t>
            </a:r>
            <a:r>
              <a:rPr lang="zh-CN" altLang="en-US" sz="2000" dirty="0">
                <a:latin typeface="+mn-ea"/>
                <a:ea typeface="+mn-ea"/>
              </a:rPr>
              <a:t>卷下第二十六题，叫做“物不知数”问题，原文如下：</a:t>
            </a: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有物不知其数，三三数之剩二，五五数之剩三，七七数之剩二。问物几何？</a:t>
            </a:r>
            <a:r>
              <a:rPr lang="zh-CN" altLang="en-US" sz="2000" dirty="0">
                <a:latin typeface="+mn-ea"/>
                <a:ea typeface="+mn-ea"/>
              </a:rPr>
              <a:t>即，一个整数除以三余二，除以五余三，除以七余二，求这个整数。</a:t>
            </a:r>
            <a:r>
              <a:rPr lang="en-US" altLang="zh-CN" sz="2000" dirty="0">
                <a:latin typeface="+mn-ea"/>
                <a:ea typeface="+mn-ea"/>
              </a:rPr>
              <a:t>《</a:t>
            </a:r>
            <a:r>
              <a:rPr lang="zh-CN" altLang="en-US" sz="2000" dirty="0">
                <a:latin typeface="+mn-ea"/>
                <a:ea typeface="+mn-ea"/>
              </a:rPr>
              <a:t>孙子算经</a:t>
            </a:r>
            <a:r>
              <a:rPr lang="en-US" altLang="zh-CN" sz="2000" dirty="0">
                <a:latin typeface="+mn-ea"/>
                <a:ea typeface="+mn-ea"/>
              </a:rPr>
              <a:t>》</a:t>
            </a:r>
            <a:r>
              <a:rPr lang="zh-CN" altLang="en-US" sz="2000" dirty="0">
                <a:latin typeface="+mn-ea"/>
                <a:ea typeface="+mn-ea"/>
              </a:rPr>
              <a:t>中首次提到了同余方程组问题，以及以上具体问题的解法，因此在中文数学文献中也会将中国剩余定理称为孙子定理。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4F2DE76-FC07-2676-ED3B-CC4AE17D8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4344" y="3897379"/>
            <a:ext cx="3885487" cy="1886595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2038BF76-9705-9640-F2C0-509A96DB1730}"/>
              </a:ext>
            </a:extLst>
          </p:cNvPr>
          <p:cNvSpPr/>
          <p:nvPr/>
        </p:nvSpPr>
        <p:spPr>
          <a:xfrm>
            <a:off x="5715000" y="4764881"/>
            <a:ext cx="1285875" cy="207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00B15B42-0969-D3B3-731D-726EFA7FA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5427" y="4391488"/>
            <a:ext cx="3164742" cy="8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06220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2D1D7-BFA5-DBE0-1547-AF5ED8F2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补充知识：使用中国剩余定理加速</a:t>
            </a:r>
            <a:r>
              <a:rPr lang="en-US" altLang="zh-CN" dirty="0"/>
              <a:t>RSA</a:t>
            </a:r>
            <a:r>
              <a:rPr lang="zh-CN" altLang="en-US" dirty="0"/>
              <a:t>算法实现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C2EF6D-0F93-36B4-5385-7D93FC97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179" y="1913172"/>
            <a:ext cx="6356072" cy="3031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9D114E-F625-C2A8-DF15-383BCAF187FC}"/>
              </a:ext>
            </a:extLst>
          </p:cNvPr>
          <p:cNvSpPr txBox="1"/>
          <p:nvPr/>
        </p:nvSpPr>
        <p:spPr>
          <a:xfrm>
            <a:off x="3754786" y="6335435"/>
            <a:ext cx="703750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用中国剩余定理实现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RSA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的效率约为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RSA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传统实现方案的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4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倍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77641C-768F-2E83-1375-8414FD7A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38" y="2509558"/>
            <a:ext cx="4443395" cy="2439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D7C6FA8-AF36-FF62-EBAD-F6E5D51E7094}"/>
              </a:ext>
            </a:extLst>
          </p:cNvPr>
          <p:cNvSpPr txBox="1"/>
          <p:nvPr/>
        </p:nvSpPr>
        <p:spPr>
          <a:xfrm>
            <a:off x="6982827" y="5092017"/>
            <a:ext cx="30187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用中国剩余定理实现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RSA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782700-D944-1AF9-9154-5A4B7F3C0CF3}"/>
              </a:ext>
            </a:extLst>
          </p:cNvPr>
          <p:cNvSpPr txBox="1"/>
          <p:nvPr/>
        </p:nvSpPr>
        <p:spPr>
          <a:xfrm>
            <a:off x="434454" y="5092017"/>
            <a:ext cx="449796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Straight Forward Method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实现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RSA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6267364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574999" y="1181633"/>
            <a:ext cx="6135653" cy="4955642"/>
            <a:chOff x="5936710" y="1353083"/>
            <a:chExt cx="6135653" cy="4955642"/>
          </a:xfrm>
        </p:grpSpPr>
        <p:sp>
          <p:nvSpPr>
            <p:cNvPr id="26" name="文本占位符 11"/>
            <p:cNvSpPr txBox="1"/>
            <p:nvPr/>
          </p:nvSpPr>
          <p:spPr>
            <a:xfrm>
              <a:off x="6512398" y="4034115"/>
              <a:ext cx="4984278" cy="54612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7" name="文本占位符 12"/>
            <p:cNvSpPr txBox="1"/>
            <p:nvPr/>
          </p:nvSpPr>
          <p:spPr>
            <a:xfrm>
              <a:off x="5936710" y="303130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分组密码的差分故障分析</a:t>
              </a:r>
            </a:p>
          </p:txBody>
        </p:sp>
        <p:sp>
          <p:nvSpPr>
            <p:cNvPr id="28" name="books-group_25777"/>
            <p:cNvSpPr>
              <a:spLocks noChangeAspect="1"/>
            </p:cNvSpPr>
            <p:nvPr/>
          </p:nvSpPr>
          <p:spPr bwMode="auto">
            <a:xfrm>
              <a:off x="8310569" y="1353083"/>
              <a:ext cx="1387936" cy="1419261"/>
            </a:xfrm>
            <a:custGeom>
              <a:avLst/>
              <a:gdLst>
                <a:gd name="connsiteX0" fmla="*/ 75418 w 590915"/>
                <a:gd name="connsiteY0" fmla="*/ 479492 h 604252"/>
                <a:gd name="connsiteX1" fmla="*/ 398146 w 590915"/>
                <a:gd name="connsiteY1" fmla="*/ 479492 h 604252"/>
                <a:gd name="connsiteX2" fmla="*/ 408150 w 590915"/>
                <a:gd name="connsiteY2" fmla="*/ 489477 h 604252"/>
                <a:gd name="connsiteX3" fmla="*/ 398146 w 590915"/>
                <a:gd name="connsiteY3" fmla="*/ 499462 h 604252"/>
                <a:gd name="connsiteX4" fmla="*/ 75418 w 590915"/>
                <a:gd name="connsiteY4" fmla="*/ 499462 h 604252"/>
                <a:gd name="connsiteX5" fmla="*/ 65414 w 590915"/>
                <a:gd name="connsiteY5" fmla="*/ 489477 h 604252"/>
                <a:gd name="connsiteX6" fmla="*/ 75418 w 590915"/>
                <a:gd name="connsiteY6" fmla="*/ 479492 h 604252"/>
                <a:gd name="connsiteX7" fmla="*/ 75418 w 590915"/>
                <a:gd name="connsiteY7" fmla="*/ 424451 h 604252"/>
                <a:gd name="connsiteX8" fmla="*/ 398146 w 590915"/>
                <a:gd name="connsiteY8" fmla="*/ 424451 h 604252"/>
                <a:gd name="connsiteX9" fmla="*/ 408150 w 590915"/>
                <a:gd name="connsiteY9" fmla="*/ 434436 h 604252"/>
                <a:gd name="connsiteX10" fmla="*/ 398146 w 590915"/>
                <a:gd name="connsiteY10" fmla="*/ 444421 h 604252"/>
                <a:gd name="connsiteX11" fmla="*/ 75418 w 590915"/>
                <a:gd name="connsiteY11" fmla="*/ 444421 h 604252"/>
                <a:gd name="connsiteX12" fmla="*/ 65414 w 590915"/>
                <a:gd name="connsiteY12" fmla="*/ 434436 h 604252"/>
                <a:gd name="connsiteX13" fmla="*/ 75418 w 590915"/>
                <a:gd name="connsiteY13" fmla="*/ 424451 h 604252"/>
                <a:gd name="connsiteX14" fmla="*/ 75418 w 590915"/>
                <a:gd name="connsiteY14" fmla="*/ 369410 h 604252"/>
                <a:gd name="connsiteX15" fmla="*/ 398146 w 590915"/>
                <a:gd name="connsiteY15" fmla="*/ 369410 h 604252"/>
                <a:gd name="connsiteX16" fmla="*/ 408150 w 590915"/>
                <a:gd name="connsiteY16" fmla="*/ 379395 h 604252"/>
                <a:gd name="connsiteX17" fmla="*/ 398146 w 590915"/>
                <a:gd name="connsiteY17" fmla="*/ 389380 h 604252"/>
                <a:gd name="connsiteX18" fmla="*/ 75418 w 590915"/>
                <a:gd name="connsiteY18" fmla="*/ 389380 h 604252"/>
                <a:gd name="connsiteX19" fmla="*/ 65414 w 590915"/>
                <a:gd name="connsiteY19" fmla="*/ 379395 h 604252"/>
                <a:gd name="connsiteX20" fmla="*/ 75418 w 590915"/>
                <a:gd name="connsiteY20" fmla="*/ 369410 h 604252"/>
                <a:gd name="connsiteX21" fmla="*/ 75418 w 590915"/>
                <a:gd name="connsiteY21" fmla="*/ 314369 h 604252"/>
                <a:gd name="connsiteX22" fmla="*/ 398146 w 590915"/>
                <a:gd name="connsiteY22" fmla="*/ 314369 h 604252"/>
                <a:gd name="connsiteX23" fmla="*/ 408150 w 590915"/>
                <a:gd name="connsiteY23" fmla="*/ 324354 h 604252"/>
                <a:gd name="connsiteX24" fmla="*/ 398146 w 590915"/>
                <a:gd name="connsiteY24" fmla="*/ 334339 h 604252"/>
                <a:gd name="connsiteX25" fmla="*/ 75418 w 590915"/>
                <a:gd name="connsiteY25" fmla="*/ 334339 h 604252"/>
                <a:gd name="connsiteX26" fmla="*/ 65414 w 590915"/>
                <a:gd name="connsiteY26" fmla="*/ 324354 h 604252"/>
                <a:gd name="connsiteX27" fmla="*/ 75418 w 590915"/>
                <a:gd name="connsiteY27" fmla="*/ 314369 h 604252"/>
                <a:gd name="connsiteX28" fmla="*/ 50518 w 590915"/>
                <a:gd name="connsiteY28" fmla="*/ 275707 h 604252"/>
                <a:gd name="connsiteX29" fmla="*/ 20007 w 590915"/>
                <a:gd name="connsiteY29" fmla="*/ 306174 h 604252"/>
                <a:gd name="connsiteX30" fmla="*/ 20007 w 590915"/>
                <a:gd name="connsiteY30" fmla="*/ 510354 h 604252"/>
                <a:gd name="connsiteX31" fmla="*/ 50518 w 590915"/>
                <a:gd name="connsiteY31" fmla="*/ 540821 h 604252"/>
                <a:gd name="connsiteX32" fmla="*/ 86730 w 590915"/>
                <a:gd name="connsiteY32" fmla="*/ 540821 h 604252"/>
                <a:gd name="connsiteX33" fmla="*/ 94533 w 590915"/>
                <a:gd name="connsiteY33" fmla="*/ 544617 h 604252"/>
                <a:gd name="connsiteX34" fmla="*/ 96334 w 590915"/>
                <a:gd name="connsiteY34" fmla="*/ 553207 h 604252"/>
                <a:gd name="connsiteX35" fmla="*/ 90432 w 590915"/>
                <a:gd name="connsiteY35" fmla="*/ 576382 h 604252"/>
                <a:gd name="connsiteX36" fmla="*/ 165358 w 590915"/>
                <a:gd name="connsiteY36" fmla="*/ 541720 h 604252"/>
                <a:gd name="connsiteX37" fmla="*/ 169559 w 590915"/>
                <a:gd name="connsiteY37" fmla="*/ 540821 h 604252"/>
                <a:gd name="connsiteX38" fmla="*/ 423047 w 590915"/>
                <a:gd name="connsiteY38" fmla="*/ 540821 h 604252"/>
                <a:gd name="connsiteX39" fmla="*/ 453558 w 590915"/>
                <a:gd name="connsiteY39" fmla="*/ 510354 h 604252"/>
                <a:gd name="connsiteX40" fmla="*/ 453558 w 590915"/>
                <a:gd name="connsiteY40" fmla="*/ 306174 h 604252"/>
                <a:gd name="connsiteX41" fmla="*/ 423047 w 590915"/>
                <a:gd name="connsiteY41" fmla="*/ 275707 h 604252"/>
                <a:gd name="connsiteX42" fmla="*/ 50518 w 590915"/>
                <a:gd name="connsiteY42" fmla="*/ 255729 h 604252"/>
                <a:gd name="connsiteX43" fmla="*/ 423047 w 590915"/>
                <a:gd name="connsiteY43" fmla="*/ 255729 h 604252"/>
                <a:gd name="connsiteX44" fmla="*/ 473565 w 590915"/>
                <a:gd name="connsiteY44" fmla="*/ 306174 h 604252"/>
                <a:gd name="connsiteX45" fmla="*/ 473565 w 590915"/>
                <a:gd name="connsiteY45" fmla="*/ 510354 h 604252"/>
                <a:gd name="connsiteX46" fmla="*/ 423047 w 590915"/>
                <a:gd name="connsiteY46" fmla="*/ 560799 h 604252"/>
                <a:gd name="connsiteX47" fmla="*/ 171760 w 590915"/>
                <a:gd name="connsiteY47" fmla="*/ 560799 h 604252"/>
                <a:gd name="connsiteX48" fmla="*/ 79828 w 590915"/>
                <a:gd name="connsiteY48" fmla="*/ 603353 h 604252"/>
                <a:gd name="connsiteX49" fmla="*/ 75626 w 590915"/>
                <a:gd name="connsiteY49" fmla="*/ 604252 h 604252"/>
                <a:gd name="connsiteX50" fmla="*/ 69224 w 590915"/>
                <a:gd name="connsiteY50" fmla="*/ 601955 h 604252"/>
                <a:gd name="connsiteX51" fmla="*/ 65923 w 590915"/>
                <a:gd name="connsiteY51" fmla="*/ 591865 h 604252"/>
                <a:gd name="connsiteX52" fmla="*/ 73826 w 590915"/>
                <a:gd name="connsiteY52" fmla="*/ 560799 h 604252"/>
                <a:gd name="connsiteX53" fmla="*/ 50518 w 590915"/>
                <a:gd name="connsiteY53" fmla="*/ 560799 h 604252"/>
                <a:gd name="connsiteX54" fmla="*/ 0 w 590915"/>
                <a:gd name="connsiteY54" fmla="*/ 510354 h 604252"/>
                <a:gd name="connsiteX55" fmla="*/ 0 w 590915"/>
                <a:gd name="connsiteY55" fmla="*/ 306174 h 604252"/>
                <a:gd name="connsiteX56" fmla="*/ 50518 w 590915"/>
                <a:gd name="connsiteY56" fmla="*/ 255729 h 604252"/>
                <a:gd name="connsiteX57" fmla="*/ 454971 w 590915"/>
                <a:gd name="connsiteY57" fmla="*/ 168510 h 604252"/>
                <a:gd name="connsiteX58" fmla="*/ 462060 w 590915"/>
                <a:gd name="connsiteY58" fmla="*/ 171406 h 604252"/>
                <a:gd name="connsiteX59" fmla="*/ 464956 w 590915"/>
                <a:gd name="connsiteY59" fmla="*/ 178495 h 604252"/>
                <a:gd name="connsiteX60" fmla="*/ 462060 w 590915"/>
                <a:gd name="connsiteY60" fmla="*/ 185485 h 604252"/>
                <a:gd name="connsiteX61" fmla="*/ 454971 w 590915"/>
                <a:gd name="connsiteY61" fmla="*/ 188480 h 604252"/>
                <a:gd name="connsiteX62" fmla="*/ 447882 w 590915"/>
                <a:gd name="connsiteY62" fmla="*/ 185485 h 604252"/>
                <a:gd name="connsiteX63" fmla="*/ 444986 w 590915"/>
                <a:gd name="connsiteY63" fmla="*/ 178495 h 604252"/>
                <a:gd name="connsiteX64" fmla="*/ 447882 w 590915"/>
                <a:gd name="connsiteY64" fmla="*/ 171406 h 604252"/>
                <a:gd name="connsiteX65" fmla="*/ 454971 w 590915"/>
                <a:gd name="connsiteY65" fmla="*/ 168510 h 604252"/>
                <a:gd name="connsiteX66" fmla="*/ 456382 w 590915"/>
                <a:gd name="connsiteY66" fmla="*/ 43327 h 604252"/>
                <a:gd name="connsiteX67" fmla="*/ 499815 w 590915"/>
                <a:gd name="connsiteY67" fmla="*/ 86702 h 604252"/>
                <a:gd name="connsiteX68" fmla="*/ 479199 w 590915"/>
                <a:gd name="connsiteY68" fmla="*/ 123580 h 604252"/>
                <a:gd name="connsiteX69" fmla="*/ 478799 w 590915"/>
                <a:gd name="connsiteY69" fmla="*/ 123880 h 604252"/>
                <a:gd name="connsiteX70" fmla="*/ 464989 w 590915"/>
                <a:gd name="connsiteY70" fmla="*/ 148266 h 604252"/>
                <a:gd name="connsiteX71" fmla="*/ 455281 w 590915"/>
                <a:gd name="connsiteY71" fmla="*/ 158560 h 604252"/>
                <a:gd name="connsiteX72" fmla="*/ 454881 w 590915"/>
                <a:gd name="connsiteY72" fmla="*/ 158560 h 604252"/>
                <a:gd name="connsiteX73" fmla="*/ 444973 w 590915"/>
                <a:gd name="connsiteY73" fmla="*/ 148866 h 604252"/>
                <a:gd name="connsiteX74" fmla="*/ 468791 w 590915"/>
                <a:gd name="connsiteY74" fmla="*/ 106590 h 604252"/>
                <a:gd name="connsiteX75" fmla="*/ 479800 w 590915"/>
                <a:gd name="connsiteY75" fmla="*/ 86702 h 604252"/>
                <a:gd name="connsiteX76" fmla="*/ 456382 w 590915"/>
                <a:gd name="connsiteY76" fmla="*/ 63315 h 604252"/>
                <a:gd name="connsiteX77" fmla="*/ 432964 w 590915"/>
                <a:gd name="connsiteY77" fmla="*/ 86702 h 604252"/>
                <a:gd name="connsiteX78" fmla="*/ 422957 w 590915"/>
                <a:gd name="connsiteY78" fmla="*/ 96696 h 604252"/>
                <a:gd name="connsiteX79" fmla="*/ 412949 w 590915"/>
                <a:gd name="connsiteY79" fmla="*/ 86702 h 604252"/>
                <a:gd name="connsiteX80" fmla="*/ 456382 w 590915"/>
                <a:gd name="connsiteY80" fmla="*/ 43327 h 604252"/>
                <a:gd name="connsiteX81" fmla="*/ 372361 w 590915"/>
                <a:gd name="connsiteY81" fmla="*/ 19982 h 604252"/>
                <a:gd name="connsiteX82" fmla="*/ 341854 w 590915"/>
                <a:gd name="connsiteY82" fmla="*/ 50454 h 604252"/>
                <a:gd name="connsiteX83" fmla="*/ 341854 w 590915"/>
                <a:gd name="connsiteY83" fmla="*/ 170245 h 604252"/>
                <a:gd name="connsiteX84" fmla="*/ 372361 w 590915"/>
                <a:gd name="connsiteY84" fmla="*/ 200717 h 604252"/>
                <a:gd name="connsiteX85" fmla="*/ 417472 w 590915"/>
                <a:gd name="connsiteY85" fmla="*/ 200717 h 604252"/>
                <a:gd name="connsiteX86" fmla="*/ 421673 w 590915"/>
                <a:gd name="connsiteY86" fmla="*/ 201616 h 604252"/>
                <a:gd name="connsiteX87" fmla="*/ 490090 w 590915"/>
                <a:gd name="connsiteY87" fmla="*/ 233287 h 604252"/>
                <a:gd name="connsiteX88" fmla="*/ 490390 w 590915"/>
                <a:gd name="connsiteY88" fmla="*/ 210508 h 604252"/>
                <a:gd name="connsiteX89" fmla="*/ 500393 w 590915"/>
                <a:gd name="connsiteY89" fmla="*/ 200717 h 604252"/>
                <a:gd name="connsiteX90" fmla="*/ 540403 w 590915"/>
                <a:gd name="connsiteY90" fmla="*/ 200717 h 604252"/>
                <a:gd name="connsiteX91" fmla="*/ 570910 w 590915"/>
                <a:gd name="connsiteY91" fmla="*/ 170245 h 604252"/>
                <a:gd name="connsiteX92" fmla="*/ 570910 w 590915"/>
                <a:gd name="connsiteY92" fmla="*/ 50454 h 604252"/>
                <a:gd name="connsiteX93" fmla="*/ 540403 w 590915"/>
                <a:gd name="connsiteY93" fmla="*/ 19982 h 604252"/>
                <a:gd name="connsiteX94" fmla="*/ 372361 w 590915"/>
                <a:gd name="connsiteY94" fmla="*/ 0 h 604252"/>
                <a:gd name="connsiteX95" fmla="*/ 540403 w 590915"/>
                <a:gd name="connsiteY95" fmla="*/ 0 h 604252"/>
                <a:gd name="connsiteX96" fmla="*/ 590915 w 590915"/>
                <a:gd name="connsiteY96" fmla="*/ 50454 h 604252"/>
                <a:gd name="connsiteX97" fmla="*/ 590915 w 590915"/>
                <a:gd name="connsiteY97" fmla="*/ 170245 h 604252"/>
                <a:gd name="connsiteX98" fmla="*/ 540403 w 590915"/>
                <a:gd name="connsiteY98" fmla="*/ 220699 h 604252"/>
                <a:gd name="connsiteX99" fmla="*/ 510295 w 590915"/>
                <a:gd name="connsiteY99" fmla="*/ 220699 h 604252"/>
                <a:gd name="connsiteX100" fmla="*/ 509795 w 590915"/>
                <a:gd name="connsiteY100" fmla="*/ 248973 h 604252"/>
                <a:gd name="connsiteX101" fmla="*/ 505194 w 590915"/>
                <a:gd name="connsiteY101" fmla="*/ 257265 h 604252"/>
                <a:gd name="connsiteX102" fmla="*/ 499793 w 590915"/>
                <a:gd name="connsiteY102" fmla="*/ 258764 h 604252"/>
                <a:gd name="connsiteX103" fmla="*/ 495592 w 590915"/>
                <a:gd name="connsiteY103" fmla="*/ 257865 h 604252"/>
                <a:gd name="connsiteX104" fmla="*/ 415272 w 590915"/>
                <a:gd name="connsiteY104" fmla="*/ 220699 h 604252"/>
                <a:gd name="connsiteX105" fmla="*/ 372361 w 590915"/>
                <a:gd name="connsiteY105" fmla="*/ 220699 h 604252"/>
                <a:gd name="connsiteX106" fmla="*/ 321849 w 590915"/>
                <a:gd name="connsiteY106" fmla="*/ 170245 h 604252"/>
                <a:gd name="connsiteX107" fmla="*/ 321849 w 590915"/>
                <a:gd name="connsiteY107" fmla="*/ 50454 h 604252"/>
                <a:gd name="connsiteX108" fmla="*/ 372361 w 590915"/>
                <a:gd name="connsiteY108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90915" h="604252">
                  <a:moveTo>
                    <a:pt x="75418" y="479492"/>
                  </a:moveTo>
                  <a:lnTo>
                    <a:pt x="398146" y="479492"/>
                  </a:lnTo>
                  <a:cubicBezTo>
                    <a:pt x="403748" y="479492"/>
                    <a:pt x="408150" y="483985"/>
                    <a:pt x="408150" y="489477"/>
                  </a:cubicBezTo>
                  <a:cubicBezTo>
                    <a:pt x="408150" y="495069"/>
                    <a:pt x="403748" y="499462"/>
                    <a:pt x="398146" y="499462"/>
                  </a:cubicBezTo>
                  <a:lnTo>
                    <a:pt x="75418" y="499462"/>
                  </a:lnTo>
                  <a:cubicBezTo>
                    <a:pt x="69916" y="499462"/>
                    <a:pt x="65414" y="495069"/>
                    <a:pt x="65414" y="489477"/>
                  </a:cubicBezTo>
                  <a:cubicBezTo>
                    <a:pt x="65414" y="483985"/>
                    <a:pt x="69916" y="479492"/>
                    <a:pt x="75418" y="479492"/>
                  </a:cubicBezTo>
                  <a:close/>
                  <a:moveTo>
                    <a:pt x="75418" y="424451"/>
                  </a:moveTo>
                  <a:lnTo>
                    <a:pt x="398146" y="424451"/>
                  </a:lnTo>
                  <a:cubicBezTo>
                    <a:pt x="403748" y="424451"/>
                    <a:pt x="408150" y="428944"/>
                    <a:pt x="408150" y="434436"/>
                  </a:cubicBezTo>
                  <a:cubicBezTo>
                    <a:pt x="408150" y="439928"/>
                    <a:pt x="403748" y="444421"/>
                    <a:pt x="398146" y="444421"/>
                  </a:cubicBezTo>
                  <a:lnTo>
                    <a:pt x="75418" y="444421"/>
                  </a:lnTo>
                  <a:cubicBezTo>
                    <a:pt x="69916" y="444421"/>
                    <a:pt x="65414" y="439928"/>
                    <a:pt x="65414" y="434436"/>
                  </a:cubicBezTo>
                  <a:cubicBezTo>
                    <a:pt x="65414" y="428944"/>
                    <a:pt x="69916" y="424451"/>
                    <a:pt x="75418" y="424451"/>
                  </a:cubicBezTo>
                  <a:close/>
                  <a:moveTo>
                    <a:pt x="75418" y="369410"/>
                  </a:moveTo>
                  <a:lnTo>
                    <a:pt x="398146" y="369410"/>
                  </a:lnTo>
                  <a:cubicBezTo>
                    <a:pt x="403748" y="369410"/>
                    <a:pt x="408150" y="373903"/>
                    <a:pt x="408150" y="379395"/>
                  </a:cubicBezTo>
                  <a:cubicBezTo>
                    <a:pt x="408150" y="384887"/>
                    <a:pt x="403748" y="389380"/>
                    <a:pt x="398146" y="389380"/>
                  </a:cubicBezTo>
                  <a:lnTo>
                    <a:pt x="75418" y="389380"/>
                  </a:lnTo>
                  <a:cubicBezTo>
                    <a:pt x="69916" y="389380"/>
                    <a:pt x="65414" y="384887"/>
                    <a:pt x="65414" y="379395"/>
                  </a:cubicBezTo>
                  <a:cubicBezTo>
                    <a:pt x="65414" y="373903"/>
                    <a:pt x="69916" y="369410"/>
                    <a:pt x="75418" y="369410"/>
                  </a:cubicBezTo>
                  <a:close/>
                  <a:moveTo>
                    <a:pt x="75418" y="314369"/>
                  </a:moveTo>
                  <a:lnTo>
                    <a:pt x="398146" y="314369"/>
                  </a:lnTo>
                  <a:cubicBezTo>
                    <a:pt x="403748" y="314369"/>
                    <a:pt x="408150" y="318862"/>
                    <a:pt x="408150" y="324354"/>
                  </a:cubicBezTo>
                  <a:cubicBezTo>
                    <a:pt x="408150" y="329846"/>
                    <a:pt x="403748" y="334339"/>
                    <a:pt x="398146" y="334339"/>
                  </a:cubicBezTo>
                  <a:lnTo>
                    <a:pt x="75418" y="334339"/>
                  </a:lnTo>
                  <a:cubicBezTo>
                    <a:pt x="69916" y="334339"/>
                    <a:pt x="65414" y="329846"/>
                    <a:pt x="65414" y="324354"/>
                  </a:cubicBezTo>
                  <a:cubicBezTo>
                    <a:pt x="65414" y="318862"/>
                    <a:pt x="69916" y="314369"/>
                    <a:pt x="75418" y="314369"/>
                  </a:cubicBezTo>
                  <a:close/>
                  <a:moveTo>
                    <a:pt x="50518" y="275707"/>
                  </a:moveTo>
                  <a:cubicBezTo>
                    <a:pt x="33712" y="275707"/>
                    <a:pt x="20007" y="289393"/>
                    <a:pt x="20007" y="306174"/>
                  </a:cubicBezTo>
                  <a:lnTo>
                    <a:pt x="20007" y="510354"/>
                  </a:lnTo>
                  <a:cubicBezTo>
                    <a:pt x="20007" y="527135"/>
                    <a:pt x="33712" y="540821"/>
                    <a:pt x="50518" y="540821"/>
                  </a:cubicBezTo>
                  <a:lnTo>
                    <a:pt x="86730" y="540821"/>
                  </a:lnTo>
                  <a:cubicBezTo>
                    <a:pt x="89731" y="540821"/>
                    <a:pt x="92732" y="542219"/>
                    <a:pt x="94533" y="544617"/>
                  </a:cubicBezTo>
                  <a:cubicBezTo>
                    <a:pt x="96434" y="547114"/>
                    <a:pt x="97134" y="550210"/>
                    <a:pt x="96334" y="553207"/>
                  </a:cubicBezTo>
                  <a:lnTo>
                    <a:pt x="90432" y="576382"/>
                  </a:lnTo>
                  <a:lnTo>
                    <a:pt x="165358" y="541720"/>
                  </a:lnTo>
                  <a:cubicBezTo>
                    <a:pt x="166758" y="541120"/>
                    <a:pt x="168159" y="540821"/>
                    <a:pt x="169559" y="540821"/>
                  </a:cubicBezTo>
                  <a:lnTo>
                    <a:pt x="423047" y="540821"/>
                  </a:lnTo>
                  <a:cubicBezTo>
                    <a:pt x="439853" y="540821"/>
                    <a:pt x="453558" y="527135"/>
                    <a:pt x="453558" y="510354"/>
                  </a:cubicBezTo>
                  <a:lnTo>
                    <a:pt x="453558" y="306174"/>
                  </a:lnTo>
                  <a:cubicBezTo>
                    <a:pt x="453558" y="289393"/>
                    <a:pt x="439853" y="275707"/>
                    <a:pt x="423047" y="275707"/>
                  </a:cubicBezTo>
                  <a:close/>
                  <a:moveTo>
                    <a:pt x="50518" y="255729"/>
                  </a:moveTo>
                  <a:lnTo>
                    <a:pt x="423047" y="255729"/>
                  </a:lnTo>
                  <a:cubicBezTo>
                    <a:pt x="450857" y="255729"/>
                    <a:pt x="473565" y="278404"/>
                    <a:pt x="473565" y="306174"/>
                  </a:cubicBezTo>
                  <a:lnTo>
                    <a:pt x="473565" y="510354"/>
                  </a:lnTo>
                  <a:cubicBezTo>
                    <a:pt x="473565" y="538124"/>
                    <a:pt x="450857" y="560799"/>
                    <a:pt x="423047" y="560799"/>
                  </a:cubicBezTo>
                  <a:lnTo>
                    <a:pt x="171760" y="560799"/>
                  </a:lnTo>
                  <a:lnTo>
                    <a:pt x="79828" y="603353"/>
                  </a:lnTo>
                  <a:cubicBezTo>
                    <a:pt x="78427" y="603952"/>
                    <a:pt x="77027" y="604252"/>
                    <a:pt x="75626" y="604252"/>
                  </a:cubicBezTo>
                  <a:cubicBezTo>
                    <a:pt x="73326" y="604252"/>
                    <a:pt x="71025" y="603553"/>
                    <a:pt x="69224" y="601955"/>
                  </a:cubicBezTo>
                  <a:cubicBezTo>
                    <a:pt x="66223" y="599557"/>
                    <a:pt x="64923" y="595561"/>
                    <a:pt x="65923" y="591865"/>
                  </a:cubicBezTo>
                  <a:lnTo>
                    <a:pt x="73826" y="560799"/>
                  </a:lnTo>
                  <a:lnTo>
                    <a:pt x="50518" y="560799"/>
                  </a:lnTo>
                  <a:cubicBezTo>
                    <a:pt x="22708" y="560799"/>
                    <a:pt x="0" y="538124"/>
                    <a:pt x="0" y="510354"/>
                  </a:cubicBezTo>
                  <a:lnTo>
                    <a:pt x="0" y="306174"/>
                  </a:lnTo>
                  <a:cubicBezTo>
                    <a:pt x="0" y="278404"/>
                    <a:pt x="22708" y="255729"/>
                    <a:pt x="50518" y="255729"/>
                  </a:cubicBezTo>
                  <a:close/>
                  <a:moveTo>
                    <a:pt x="454971" y="168510"/>
                  </a:moveTo>
                  <a:cubicBezTo>
                    <a:pt x="457567" y="168510"/>
                    <a:pt x="460163" y="169509"/>
                    <a:pt x="462060" y="171406"/>
                  </a:cubicBezTo>
                  <a:cubicBezTo>
                    <a:pt x="463858" y="173303"/>
                    <a:pt x="464956" y="175799"/>
                    <a:pt x="464956" y="178495"/>
                  </a:cubicBezTo>
                  <a:cubicBezTo>
                    <a:pt x="464956" y="181091"/>
                    <a:pt x="463858" y="183687"/>
                    <a:pt x="462060" y="185485"/>
                  </a:cubicBezTo>
                  <a:cubicBezTo>
                    <a:pt x="460163" y="187382"/>
                    <a:pt x="457567" y="188480"/>
                    <a:pt x="454971" y="188480"/>
                  </a:cubicBezTo>
                  <a:cubicBezTo>
                    <a:pt x="452375" y="188480"/>
                    <a:pt x="449779" y="187382"/>
                    <a:pt x="447882" y="185485"/>
                  </a:cubicBezTo>
                  <a:cubicBezTo>
                    <a:pt x="446084" y="183687"/>
                    <a:pt x="444986" y="181091"/>
                    <a:pt x="444986" y="178495"/>
                  </a:cubicBezTo>
                  <a:cubicBezTo>
                    <a:pt x="444986" y="175799"/>
                    <a:pt x="446084" y="173303"/>
                    <a:pt x="447882" y="171406"/>
                  </a:cubicBezTo>
                  <a:cubicBezTo>
                    <a:pt x="449779" y="169509"/>
                    <a:pt x="452375" y="168510"/>
                    <a:pt x="454971" y="168510"/>
                  </a:cubicBezTo>
                  <a:close/>
                  <a:moveTo>
                    <a:pt x="456382" y="43327"/>
                  </a:moveTo>
                  <a:cubicBezTo>
                    <a:pt x="480300" y="43327"/>
                    <a:pt x="499815" y="62816"/>
                    <a:pt x="499815" y="86702"/>
                  </a:cubicBezTo>
                  <a:cubicBezTo>
                    <a:pt x="499815" y="101893"/>
                    <a:pt x="492109" y="115685"/>
                    <a:pt x="479199" y="123580"/>
                  </a:cubicBezTo>
                  <a:cubicBezTo>
                    <a:pt x="479099" y="123680"/>
                    <a:pt x="478999" y="123780"/>
                    <a:pt x="478799" y="123880"/>
                  </a:cubicBezTo>
                  <a:cubicBezTo>
                    <a:pt x="469892" y="128977"/>
                    <a:pt x="464588" y="138272"/>
                    <a:pt x="464989" y="148266"/>
                  </a:cubicBezTo>
                  <a:cubicBezTo>
                    <a:pt x="465089" y="153763"/>
                    <a:pt x="460785" y="158360"/>
                    <a:pt x="455281" y="158560"/>
                  </a:cubicBezTo>
                  <a:cubicBezTo>
                    <a:pt x="455181" y="158560"/>
                    <a:pt x="455081" y="158560"/>
                    <a:pt x="454881" y="158560"/>
                  </a:cubicBezTo>
                  <a:cubicBezTo>
                    <a:pt x="449577" y="158560"/>
                    <a:pt x="445073" y="154263"/>
                    <a:pt x="444973" y="148866"/>
                  </a:cubicBezTo>
                  <a:cubicBezTo>
                    <a:pt x="444373" y="131576"/>
                    <a:pt x="453480" y="115385"/>
                    <a:pt x="468791" y="106590"/>
                  </a:cubicBezTo>
                  <a:cubicBezTo>
                    <a:pt x="475697" y="102293"/>
                    <a:pt x="479800" y="94897"/>
                    <a:pt x="479800" y="86702"/>
                  </a:cubicBezTo>
                  <a:cubicBezTo>
                    <a:pt x="479800" y="73809"/>
                    <a:pt x="469292" y="63315"/>
                    <a:pt x="456382" y="63315"/>
                  </a:cubicBezTo>
                  <a:cubicBezTo>
                    <a:pt x="443472" y="63315"/>
                    <a:pt x="432964" y="73809"/>
                    <a:pt x="432964" y="86702"/>
                  </a:cubicBezTo>
                  <a:cubicBezTo>
                    <a:pt x="432964" y="92299"/>
                    <a:pt x="428461" y="96696"/>
                    <a:pt x="422957" y="96696"/>
                  </a:cubicBezTo>
                  <a:cubicBezTo>
                    <a:pt x="417452" y="96696"/>
                    <a:pt x="412949" y="92299"/>
                    <a:pt x="412949" y="86702"/>
                  </a:cubicBezTo>
                  <a:cubicBezTo>
                    <a:pt x="412949" y="62816"/>
                    <a:pt x="432464" y="43327"/>
                    <a:pt x="456382" y="43327"/>
                  </a:cubicBezTo>
                  <a:close/>
                  <a:moveTo>
                    <a:pt x="372361" y="19982"/>
                  </a:moveTo>
                  <a:cubicBezTo>
                    <a:pt x="355557" y="19982"/>
                    <a:pt x="341854" y="33669"/>
                    <a:pt x="341854" y="50454"/>
                  </a:cubicBezTo>
                  <a:lnTo>
                    <a:pt x="341854" y="170245"/>
                  </a:lnTo>
                  <a:cubicBezTo>
                    <a:pt x="341854" y="187029"/>
                    <a:pt x="355557" y="200717"/>
                    <a:pt x="372361" y="200717"/>
                  </a:cubicBezTo>
                  <a:lnTo>
                    <a:pt x="417472" y="200717"/>
                  </a:lnTo>
                  <a:cubicBezTo>
                    <a:pt x="418973" y="200717"/>
                    <a:pt x="420373" y="201017"/>
                    <a:pt x="421673" y="201616"/>
                  </a:cubicBezTo>
                  <a:lnTo>
                    <a:pt x="490090" y="233287"/>
                  </a:lnTo>
                  <a:lnTo>
                    <a:pt x="490390" y="210508"/>
                  </a:lnTo>
                  <a:cubicBezTo>
                    <a:pt x="490490" y="205113"/>
                    <a:pt x="494891" y="200717"/>
                    <a:pt x="500393" y="200717"/>
                  </a:cubicBezTo>
                  <a:lnTo>
                    <a:pt x="540403" y="200717"/>
                  </a:lnTo>
                  <a:cubicBezTo>
                    <a:pt x="557207" y="200717"/>
                    <a:pt x="570910" y="187029"/>
                    <a:pt x="570910" y="170245"/>
                  </a:cubicBezTo>
                  <a:lnTo>
                    <a:pt x="570910" y="50454"/>
                  </a:lnTo>
                  <a:cubicBezTo>
                    <a:pt x="570910" y="33669"/>
                    <a:pt x="557207" y="19982"/>
                    <a:pt x="540403" y="19982"/>
                  </a:cubicBezTo>
                  <a:close/>
                  <a:moveTo>
                    <a:pt x="372361" y="0"/>
                  </a:moveTo>
                  <a:lnTo>
                    <a:pt x="540403" y="0"/>
                  </a:lnTo>
                  <a:cubicBezTo>
                    <a:pt x="568309" y="0"/>
                    <a:pt x="590915" y="22679"/>
                    <a:pt x="590915" y="50454"/>
                  </a:cubicBezTo>
                  <a:lnTo>
                    <a:pt x="590915" y="170245"/>
                  </a:lnTo>
                  <a:cubicBezTo>
                    <a:pt x="590915" y="198019"/>
                    <a:pt x="568309" y="220699"/>
                    <a:pt x="540403" y="220699"/>
                  </a:cubicBezTo>
                  <a:lnTo>
                    <a:pt x="510295" y="220699"/>
                  </a:lnTo>
                  <a:lnTo>
                    <a:pt x="509795" y="248973"/>
                  </a:lnTo>
                  <a:cubicBezTo>
                    <a:pt x="509795" y="252370"/>
                    <a:pt x="507995" y="255467"/>
                    <a:pt x="505194" y="257265"/>
                  </a:cubicBezTo>
                  <a:cubicBezTo>
                    <a:pt x="503494" y="258264"/>
                    <a:pt x="501693" y="258764"/>
                    <a:pt x="499793" y="258764"/>
                  </a:cubicBezTo>
                  <a:cubicBezTo>
                    <a:pt x="498392" y="258764"/>
                    <a:pt x="496992" y="258464"/>
                    <a:pt x="495592" y="257865"/>
                  </a:cubicBezTo>
                  <a:lnTo>
                    <a:pt x="415272" y="220699"/>
                  </a:lnTo>
                  <a:lnTo>
                    <a:pt x="372361" y="220699"/>
                  </a:lnTo>
                  <a:cubicBezTo>
                    <a:pt x="344555" y="220699"/>
                    <a:pt x="321849" y="198019"/>
                    <a:pt x="321849" y="170245"/>
                  </a:cubicBezTo>
                  <a:lnTo>
                    <a:pt x="321849" y="50454"/>
                  </a:lnTo>
                  <a:cubicBezTo>
                    <a:pt x="321849" y="22679"/>
                    <a:pt x="344555" y="0"/>
                    <a:pt x="372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E91F7-E973-8D87-D4C0-803009F4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</a:t>
            </a:r>
            <a:r>
              <a:rPr lang="zh-CN" altLang="en-US" dirty="0"/>
              <a:t>的差分故障攻击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5C779C-8365-7027-E2AC-70BC246FC406}"/>
              </a:ext>
            </a:extLst>
          </p:cNvPr>
          <p:cNvSpPr txBox="1"/>
          <p:nvPr/>
        </p:nvSpPr>
        <p:spPr>
          <a:xfrm>
            <a:off x="1075761" y="1407775"/>
            <a:ext cx="8768902" cy="348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对于同一明文加密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两次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：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正确加密，得密文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</a:t>
            </a:r>
            <a:r>
              <a:rPr lang="en-US" altLang="zh-CN" sz="2000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在第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15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轮</a:t>
            </a:r>
            <a:r>
              <a:rPr lang="en-US" altLang="zh-CN" sz="2000" b="1" spc="300" dirty="0">
                <a:solidFill>
                  <a:srgbClr val="C00000"/>
                </a:solidFill>
                <a:latin typeface="Arial"/>
                <a:ea typeface="微软雅黑"/>
              </a:rPr>
              <a:t>R</a:t>
            </a:r>
            <a:r>
              <a:rPr lang="en-US" altLang="zh-CN" sz="2000" b="1" spc="300" baseline="30000" dirty="0">
                <a:solidFill>
                  <a:srgbClr val="C00000"/>
                </a:solidFill>
                <a:latin typeface="Arial"/>
                <a:ea typeface="微软雅黑"/>
              </a:rPr>
              <a:t>15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处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注入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单比特故障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，得密文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</a:t>
            </a:r>
            <a:r>
              <a:rPr lang="en-US" altLang="zh-CN" sz="2000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2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利用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</a:t>
            </a:r>
            <a:r>
              <a:rPr lang="en-US" altLang="zh-CN" sz="2000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和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</a:t>
            </a:r>
            <a:r>
              <a:rPr lang="en-US" altLang="zh-CN" sz="2000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2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恢复第</a:t>
            </a:r>
            <a:r>
              <a:rPr lang="en-US" altLang="zh-CN" sz="2000" b="1" spc="300" dirty="0">
                <a:solidFill>
                  <a:srgbClr val="C00000"/>
                </a:solidFill>
                <a:latin typeface="Arial"/>
                <a:ea typeface="微软雅黑"/>
              </a:rPr>
              <a:t>16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轮子密钥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F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函数输入值可从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L</a:t>
            </a:r>
            <a:r>
              <a:rPr lang="en-US" altLang="zh-CN" sz="2000" spc="3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16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获得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F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函数输出差分可从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R</a:t>
            </a:r>
            <a:r>
              <a:rPr lang="en-US" altLang="zh-CN" sz="2000" spc="3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16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获得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C07F3A-B15A-4655-3FBB-B3FA794BD0B2}"/>
              </a:ext>
            </a:extLst>
          </p:cNvPr>
          <p:cNvSpPr/>
          <p:nvPr/>
        </p:nvSpPr>
        <p:spPr>
          <a:xfrm>
            <a:off x="3451957" y="6301837"/>
            <a:ext cx="6031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E. </a:t>
            </a:r>
            <a:r>
              <a:rPr lang="en-US" altLang="zh-CN" sz="1400" dirty="0" err="1">
                <a:latin typeface="Segoe UI" panose="020B0502040204020203" pitchFamily="34" charset="0"/>
              </a:rPr>
              <a:t>Biham</a:t>
            </a:r>
            <a:r>
              <a:rPr lang="en-US" altLang="zh-CN" sz="1400" dirty="0">
                <a:latin typeface="Segoe UI" panose="020B0502040204020203" pitchFamily="34" charset="0"/>
              </a:rPr>
              <a:t>, A. Shamir, Differential Fault Analysis of Secret Key Cryptosystems. Crypto 1997, LNCS, vol. 1294, pp. 513-525, 1997.</a:t>
            </a:r>
          </a:p>
        </p:txBody>
      </p:sp>
      <p:pic>
        <p:nvPicPr>
          <p:cNvPr id="8" name="Picture 7" descr="16轮">
            <a:extLst>
              <a:ext uri="{FF2B5EF4-FFF2-40B4-BE49-F238E27FC236}">
                <a16:creationId xmlns:a16="http://schemas.microsoft.com/office/drawing/2014/main" id="{3420ED1E-F49D-EEE7-6C2B-075350385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873" y="188913"/>
            <a:ext cx="2382837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00C52AF8-26D8-2CC1-BACD-769991523716}"/>
              </a:ext>
            </a:extLst>
          </p:cNvPr>
          <p:cNvSpPr txBox="1"/>
          <p:nvPr/>
        </p:nvSpPr>
        <p:spPr>
          <a:xfrm>
            <a:off x="1482276" y="5450225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故障防护：执行两遍，若结果不同（发生错误），禁止任何输出</a:t>
            </a:r>
          </a:p>
        </p:txBody>
      </p:sp>
    </p:spTree>
    <p:extLst>
      <p:ext uri="{BB962C8B-B14F-4D97-AF65-F5344CB8AC3E}">
        <p14:creationId xmlns:p14="http://schemas.microsoft.com/office/powerpoint/2010/main" val="260278232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E91F7-E973-8D87-D4C0-803009F4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用差分分析恢复密钥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5C779C-8365-7027-E2AC-70BC246FC406}"/>
              </a:ext>
            </a:extLst>
          </p:cNvPr>
          <p:cNvSpPr txBox="1"/>
          <p:nvPr/>
        </p:nvSpPr>
        <p:spPr>
          <a:xfrm>
            <a:off x="684928" y="1046441"/>
            <a:ext cx="4797427" cy="1330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【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等价问题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】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已知：一组数据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Δy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、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v</a:t>
            </a:r>
            <a:r>
              <a:rPr lang="en-US" altLang="zh-CN" sz="2000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、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v</a:t>
            </a:r>
            <a:r>
              <a:rPr lang="en-US" altLang="zh-CN" sz="2000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2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求：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k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F7E7F7-9BB3-E3B7-A809-2C0932834F85}"/>
              </a:ext>
            </a:extLst>
          </p:cNvPr>
          <p:cNvSpPr txBox="1"/>
          <p:nvPr/>
        </p:nvSpPr>
        <p:spPr>
          <a:xfrm>
            <a:off x="5927980" y="1046441"/>
            <a:ext cx="6055085" cy="2251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猜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k = 0, 1, 2, …, 63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：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用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v</a:t>
            </a:r>
            <a:r>
              <a:rPr lang="en-US" altLang="zh-CN" sz="2000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、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v</a:t>
            </a:r>
            <a:r>
              <a:rPr lang="en-US" altLang="zh-CN" sz="2000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2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算出区分器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Δy</a:t>
            </a:r>
            <a:r>
              <a:rPr lang="en-US" altLang="zh-CN" sz="2000" spc="300" baseline="-25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k</a:t>
            </a:r>
            <a:endParaRPr lang="en-US" altLang="zh-CN" sz="2000" spc="300" baseline="-250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判断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Δy</a:t>
            </a:r>
            <a:r>
              <a:rPr lang="en-US" altLang="zh-CN" sz="2000" spc="300" baseline="-25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k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是否等于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Δy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不等于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Δy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的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Δy</a:t>
            </a:r>
            <a:r>
              <a:rPr lang="en-US" altLang="zh-CN" sz="2000" spc="300" baseline="-25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k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对应的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k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都是错误密钥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0CF65F-F868-4D78-DF8F-D115EE6F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594" y="3123260"/>
            <a:ext cx="6950772" cy="2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1995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5574760" y="1286273"/>
            <a:ext cx="6135653" cy="4851002"/>
            <a:chOff x="5574760" y="1286273"/>
            <a:chExt cx="6135653" cy="4851002"/>
          </a:xfrm>
        </p:grpSpPr>
        <p:grpSp>
          <p:nvGrpSpPr>
            <p:cNvPr id="23" name="组合 22"/>
            <p:cNvGrpSpPr/>
            <p:nvPr/>
          </p:nvGrpSpPr>
          <p:grpSpPr>
            <a:xfrm>
              <a:off x="8036197" y="5982373"/>
              <a:ext cx="1001207" cy="154902"/>
              <a:chOff x="7957225" y="6063574"/>
              <a:chExt cx="1508992" cy="233464"/>
            </a:xfrm>
          </p:grpSpPr>
          <p:sp>
            <p:nvSpPr>
              <p:cNvPr id="24" name="椭圆 23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7932955" y="1286273"/>
              <a:ext cx="1419262" cy="1209980"/>
            </a:xfrm>
            <a:custGeom>
              <a:avLst/>
              <a:gdLst>
                <a:gd name="connsiteX0" fmla="*/ 450223 w 602653"/>
                <a:gd name="connsiteY0" fmla="*/ 470824 h 513787"/>
                <a:gd name="connsiteX1" fmla="*/ 450223 w 602653"/>
                <a:gd name="connsiteY1" fmla="*/ 484218 h 513787"/>
                <a:gd name="connsiteX2" fmla="*/ 491727 w 602653"/>
                <a:gd name="connsiteY2" fmla="*/ 484218 h 513787"/>
                <a:gd name="connsiteX3" fmla="*/ 491727 w 602653"/>
                <a:gd name="connsiteY3" fmla="*/ 470824 h 513787"/>
                <a:gd name="connsiteX4" fmla="*/ 145266 w 602653"/>
                <a:gd name="connsiteY4" fmla="*/ 444288 h 513787"/>
                <a:gd name="connsiteX5" fmla="*/ 140964 w 602653"/>
                <a:gd name="connsiteY5" fmla="*/ 480175 h 513787"/>
                <a:gd name="connsiteX6" fmla="*/ 162475 w 602653"/>
                <a:gd name="connsiteY6" fmla="*/ 482702 h 513787"/>
                <a:gd name="connsiteX7" fmla="*/ 166777 w 602653"/>
                <a:gd name="connsiteY7" fmla="*/ 446815 h 513787"/>
                <a:gd name="connsiteX8" fmla="*/ 450223 w 602653"/>
                <a:gd name="connsiteY8" fmla="*/ 422807 h 513787"/>
                <a:gd name="connsiteX9" fmla="*/ 450223 w 602653"/>
                <a:gd name="connsiteY9" fmla="*/ 447321 h 513787"/>
                <a:gd name="connsiteX10" fmla="*/ 491727 w 602653"/>
                <a:gd name="connsiteY10" fmla="*/ 447321 h 513787"/>
                <a:gd name="connsiteX11" fmla="*/ 491727 w 602653"/>
                <a:gd name="connsiteY11" fmla="*/ 422807 h 513787"/>
                <a:gd name="connsiteX12" fmla="*/ 23536 w 602653"/>
                <a:gd name="connsiteY12" fmla="*/ 422807 h 513787"/>
                <a:gd name="connsiteX13" fmla="*/ 23536 w 602653"/>
                <a:gd name="connsiteY13" fmla="*/ 484218 h 513787"/>
                <a:gd name="connsiteX14" fmla="*/ 110341 w 602653"/>
                <a:gd name="connsiteY14" fmla="*/ 484218 h 513787"/>
                <a:gd name="connsiteX15" fmla="*/ 110341 w 602653"/>
                <a:gd name="connsiteY15" fmla="*/ 422807 h 513787"/>
                <a:gd name="connsiteX16" fmla="*/ 150327 w 602653"/>
                <a:gd name="connsiteY16" fmla="*/ 403852 h 513787"/>
                <a:gd name="connsiteX17" fmla="*/ 148809 w 602653"/>
                <a:gd name="connsiteY17" fmla="*/ 415478 h 513787"/>
                <a:gd name="connsiteX18" fmla="*/ 148303 w 602653"/>
                <a:gd name="connsiteY18" fmla="*/ 420785 h 513787"/>
                <a:gd name="connsiteX19" fmla="*/ 169814 w 602653"/>
                <a:gd name="connsiteY19" fmla="*/ 423312 h 513787"/>
                <a:gd name="connsiteX20" fmla="*/ 170320 w 602653"/>
                <a:gd name="connsiteY20" fmla="*/ 418005 h 513787"/>
                <a:gd name="connsiteX21" fmla="*/ 171839 w 602653"/>
                <a:gd name="connsiteY21" fmla="*/ 406380 h 513787"/>
                <a:gd name="connsiteX22" fmla="*/ 450223 w 602653"/>
                <a:gd name="connsiteY22" fmla="*/ 377822 h 513787"/>
                <a:gd name="connsiteX23" fmla="*/ 450223 w 602653"/>
                <a:gd name="connsiteY23" fmla="*/ 399303 h 513787"/>
                <a:gd name="connsiteX24" fmla="*/ 491727 w 602653"/>
                <a:gd name="connsiteY24" fmla="*/ 399303 h 513787"/>
                <a:gd name="connsiteX25" fmla="*/ 491727 w 602653"/>
                <a:gd name="connsiteY25" fmla="*/ 377822 h 513787"/>
                <a:gd name="connsiteX26" fmla="*/ 23536 w 602653"/>
                <a:gd name="connsiteY26" fmla="*/ 365438 h 513787"/>
                <a:gd name="connsiteX27" fmla="*/ 23536 w 602653"/>
                <a:gd name="connsiteY27" fmla="*/ 399303 h 513787"/>
                <a:gd name="connsiteX28" fmla="*/ 110341 w 602653"/>
                <a:gd name="connsiteY28" fmla="*/ 399303 h 513787"/>
                <a:gd name="connsiteX29" fmla="*/ 110341 w 602653"/>
                <a:gd name="connsiteY29" fmla="*/ 365438 h 513787"/>
                <a:gd name="connsiteX30" fmla="*/ 156401 w 602653"/>
                <a:gd name="connsiteY30" fmla="*/ 354319 h 513787"/>
                <a:gd name="connsiteX31" fmla="*/ 153111 w 602653"/>
                <a:gd name="connsiteY31" fmla="*/ 380349 h 513787"/>
                <a:gd name="connsiteX32" fmla="*/ 174623 w 602653"/>
                <a:gd name="connsiteY32" fmla="*/ 383129 h 513787"/>
                <a:gd name="connsiteX33" fmla="*/ 177913 w 602653"/>
                <a:gd name="connsiteY33" fmla="*/ 356846 h 513787"/>
                <a:gd name="connsiteX34" fmla="*/ 161210 w 602653"/>
                <a:gd name="connsiteY34" fmla="*/ 313883 h 513787"/>
                <a:gd name="connsiteX35" fmla="*/ 159185 w 602653"/>
                <a:gd name="connsiteY35" fmla="*/ 330815 h 513787"/>
                <a:gd name="connsiteX36" fmla="*/ 180697 w 602653"/>
                <a:gd name="connsiteY36" fmla="*/ 333343 h 513787"/>
                <a:gd name="connsiteX37" fmla="*/ 182721 w 602653"/>
                <a:gd name="connsiteY37" fmla="*/ 316410 h 513787"/>
                <a:gd name="connsiteX38" fmla="*/ 545893 w 602653"/>
                <a:gd name="connsiteY38" fmla="*/ 311881 h 513787"/>
                <a:gd name="connsiteX39" fmla="*/ 559070 w 602653"/>
                <a:gd name="connsiteY39" fmla="*/ 322239 h 513787"/>
                <a:gd name="connsiteX40" fmla="*/ 573007 w 602653"/>
                <a:gd name="connsiteY40" fmla="*/ 442998 h 513787"/>
                <a:gd name="connsiteX41" fmla="*/ 562618 w 602653"/>
                <a:gd name="connsiteY41" fmla="*/ 455882 h 513787"/>
                <a:gd name="connsiteX42" fmla="*/ 561097 w 602653"/>
                <a:gd name="connsiteY42" fmla="*/ 456135 h 513787"/>
                <a:gd name="connsiteX43" fmla="*/ 549441 w 602653"/>
                <a:gd name="connsiteY43" fmla="*/ 445524 h 513787"/>
                <a:gd name="connsiteX44" fmla="*/ 535504 w 602653"/>
                <a:gd name="connsiteY44" fmla="*/ 325018 h 513787"/>
                <a:gd name="connsiteX45" fmla="*/ 545893 w 602653"/>
                <a:gd name="connsiteY45" fmla="*/ 311881 h 513787"/>
                <a:gd name="connsiteX46" fmla="*/ 23536 w 602653"/>
                <a:gd name="connsiteY46" fmla="*/ 294423 h 513787"/>
                <a:gd name="connsiteX47" fmla="*/ 23536 w 602653"/>
                <a:gd name="connsiteY47" fmla="*/ 341682 h 513787"/>
                <a:gd name="connsiteX48" fmla="*/ 110341 w 602653"/>
                <a:gd name="connsiteY48" fmla="*/ 341682 h 513787"/>
                <a:gd name="connsiteX49" fmla="*/ 110341 w 602653"/>
                <a:gd name="connsiteY49" fmla="*/ 294423 h 513787"/>
                <a:gd name="connsiteX50" fmla="*/ 407453 w 602653"/>
                <a:gd name="connsiteY50" fmla="*/ 265107 h 513787"/>
                <a:gd name="connsiteX51" fmla="*/ 404416 w 602653"/>
                <a:gd name="connsiteY51" fmla="*/ 265612 h 513787"/>
                <a:gd name="connsiteX52" fmla="*/ 342412 w 602653"/>
                <a:gd name="connsiteY52" fmla="*/ 265612 h 513787"/>
                <a:gd name="connsiteX53" fmla="*/ 340894 w 602653"/>
                <a:gd name="connsiteY53" fmla="*/ 265360 h 513787"/>
                <a:gd name="connsiteX54" fmla="*/ 340894 w 602653"/>
                <a:gd name="connsiteY54" fmla="*/ 484218 h 513787"/>
                <a:gd name="connsiteX55" fmla="*/ 407453 w 602653"/>
                <a:gd name="connsiteY55" fmla="*/ 484218 h 513787"/>
                <a:gd name="connsiteX56" fmla="*/ 167283 w 602653"/>
                <a:gd name="connsiteY56" fmla="*/ 264349 h 513787"/>
                <a:gd name="connsiteX57" fmla="*/ 163993 w 602653"/>
                <a:gd name="connsiteY57" fmla="*/ 290379 h 513787"/>
                <a:gd name="connsiteX58" fmla="*/ 185505 w 602653"/>
                <a:gd name="connsiteY58" fmla="*/ 293159 h 513787"/>
                <a:gd name="connsiteX59" fmla="*/ 188795 w 602653"/>
                <a:gd name="connsiteY59" fmla="*/ 266876 h 513787"/>
                <a:gd name="connsiteX60" fmla="*/ 23536 w 602653"/>
                <a:gd name="connsiteY60" fmla="*/ 236802 h 513787"/>
                <a:gd name="connsiteX61" fmla="*/ 23536 w 602653"/>
                <a:gd name="connsiteY61" fmla="*/ 270920 h 513787"/>
                <a:gd name="connsiteX62" fmla="*/ 110341 w 602653"/>
                <a:gd name="connsiteY62" fmla="*/ 270920 h 513787"/>
                <a:gd name="connsiteX63" fmla="*/ 110341 w 602653"/>
                <a:gd name="connsiteY63" fmla="*/ 236802 h 513787"/>
                <a:gd name="connsiteX64" fmla="*/ 172092 w 602653"/>
                <a:gd name="connsiteY64" fmla="*/ 223913 h 513787"/>
                <a:gd name="connsiteX65" fmla="*/ 171586 w 602653"/>
                <a:gd name="connsiteY65" fmla="*/ 229220 h 513787"/>
                <a:gd name="connsiteX66" fmla="*/ 170067 w 602653"/>
                <a:gd name="connsiteY66" fmla="*/ 240845 h 513787"/>
                <a:gd name="connsiteX67" fmla="*/ 191579 w 602653"/>
                <a:gd name="connsiteY67" fmla="*/ 243373 h 513787"/>
                <a:gd name="connsiteX68" fmla="*/ 193097 w 602653"/>
                <a:gd name="connsiteY68" fmla="*/ 231747 h 513787"/>
                <a:gd name="connsiteX69" fmla="*/ 193603 w 602653"/>
                <a:gd name="connsiteY69" fmla="*/ 226440 h 513787"/>
                <a:gd name="connsiteX70" fmla="*/ 354307 w 602653"/>
                <a:gd name="connsiteY70" fmla="*/ 222649 h 513787"/>
                <a:gd name="connsiteX71" fmla="*/ 354307 w 602653"/>
                <a:gd name="connsiteY71" fmla="*/ 242109 h 513787"/>
                <a:gd name="connsiteX72" fmla="*/ 392774 w 602653"/>
                <a:gd name="connsiteY72" fmla="*/ 242109 h 513787"/>
                <a:gd name="connsiteX73" fmla="*/ 392774 w 602653"/>
                <a:gd name="connsiteY73" fmla="*/ 222649 h 513787"/>
                <a:gd name="connsiteX74" fmla="*/ 547404 w 602653"/>
                <a:gd name="connsiteY74" fmla="*/ 203948 h 513787"/>
                <a:gd name="connsiteX75" fmla="*/ 516529 w 602653"/>
                <a:gd name="connsiteY75" fmla="*/ 207233 h 513787"/>
                <a:gd name="connsiteX76" fmla="*/ 546898 w 602653"/>
                <a:gd name="connsiteY76" fmla="*/ 489020 h 513787"/>
                <a:gd name="connsiteX77" fmla="*/ 577773 w 602653"/>
                <a:gd name="connsiteY77" fmla="*/ 485735 h 513787"/>
                <a:gd name="connsiteX78" fmla="*/ 340894 w 602653"/>
                <a:gd name="connsiteY78" fmla="*/ 182972 h 513787"/>
                <a:gd name="connsiteX79" fmla="*/ 340894 w 602653"/>
                <a:gd name="connsiteY79" fmla="*/ 199146 h 513787"/>
                <a:gd name="connsiteX80" fmla="*/ 342412 w 602653"/>
                <a:gd name="connsiteY80" fmla="*/ 198893 h 513787"/>
                <a:gd name="connsiteX81" fmla="*/ 404416 w 602653"/>
                <a:gd name="connsiteY81" fmla="*/ 198893 h 513787"/>
                <a:gd name="connsiteX82" fmla="*/ 407453 w 602653"/>
                <a:gd name="connsiteY82" fmla="*/ 199651 h 513787"/>
                <a:gd name="connsiteX83" fmla="*/ 407453 w 602653"/>
                <a:gd name="connsiteY83" fmla="*/ 182972 h 513787"/>
                <a:gd name="connsiteX84" fmla="*/ 23536 w 602653"/>
                <a:gd name="connsiteY84" fmla="*/ 166039 h 513787"/>
                <a:gd name="connsiteX85" fmla="*/ 23536 w 602653"/>
                <a:gd name="connsiteY85" fmla="*/ 213299 h 513787"/>
                <a:gd name="connsiteX86" fmla="*/ 110341 w 602653"/>
                <a:gd name="connsiteY86" fmla="*/ 213299 h 513787"/>
                <a:gd name="connsiteX87" fmla="*/ 110341 w 602653"/>
                <a:gd name="connsiteY87" fmla="*/ 166039 h 513787"/>
                <a:gd name="connsiteX88" fmla="*/ 179431 w 602653"/>
                <a:gd name="connsiteY88" fmla="*/ 164523 h 513787"/>
                <a:gd name="connsiteX89" fmla="*/ 174876 w 602653"/>
                <a:gd name="connsiteY89" fmla="*/ 200410 h 513787"/>
                <a:gd name="connsiteX90" fmla="*/ 196387 w 602653"/>
                <a:gd name="connsiteY90" fmla="*/ 202937 h 513787"/>
                <a:gd name="connsiteX91" fmla="*/ 200943 w 602653"/>
                <a:gd name="connsiteY91" fmla="*/ 167050 h 513787"/>
                <a:gd name="connsiteX92" fmla="*/ 450223 w 602653"/>
                <a:gd name="connsiteY92" fmla="*/ 108418 h 513787"/>
                <a:gd name="connsiteX93" fmla="*/ 450223 w 602653"/>
                <a:gd name="connsiteY93" fmla="*/ 354319 h 513787"/>
                <a:gd name="connsiteX94" fmla="*/ 491727 w 602653"/>
                <a:gd name="connsiteY94" fmla="*/ 354319 h 513787"/>
                <a:gd name="connsiteX95" fmla="*/ 491727 w 602653"/>
                <a:gd name="connsiteY95" fmla="*/ 108418 h 513787"/>
                <a:gd name="connsiteX96" fmla="*/ 23536 w 602653"/>
                <a:gd name="connsiteY96" fmla="*/ 108418 h 513787"/>
                <a:gd name="connsiteX97" fmla="*/ 23536 w 602653"/>
                <a:gd name="connsiteY97" fmla="*/ 142536 h 513787"/>
                <a:gd name="connsiteX98" fmla="*/ 110341 w 602653"/>
                <a:gd name="connsiteY98" fmla="*/ 142536 h 513787"/>
                <a:gd name="connsiteX99" fmla="*/ 110341 w 602653"/>
                <a:gd name="connsiteY99" fmla="*/ 108418 h 513787"/>
                <a:gd name="connsiteX100" fmla="*/ 225744 w 602653"/>
                <a:gd name="connsiteY100" fmla="*/ 73795 h 513787"/>
                <a:gd name="connsiteX101" fmla="*/ 225744 w 602653"/>
                <a:gd name="connsiteY101" fmla="*/ 484218 h 513787"/>
                <a:gd name="connsiteX102" fmla="*/ 317358 w 602653"/>
                <a:gd name="connsiteY102" fmla="*/ 484218 h 513787"/>
                <a:gd name="connsiteX103" fmla="*/ 317358 w 602653"/>
                <a:gd name="connsiteY103" fmla="*/ 171346 h 513787"/>
                <a:gd name="connsiteX104" fmla="*/ 317358 w 602653"/>
                <a:gd name="connsiteY104" fmla="*/ 73795 h 513787"/>
                <a:gd name="connsiteX105" fmla="*/ 23536 w 602653"/>
                <a:gd name="connsiteY105" fmla="*/ 23503 h 513787"/>
                <a:gd name="connsiteX106" fmla="*/ 23536 w 602653"/>
                <a:gd name="connsiteY106" fmla="*/ 84915 h 513787"/>
                <a:gd name="connsiteX107" fmla="*/ 110341 w 602653"/>
                <a:gd name="connsiteY107" fmla="*/ 84915 h 513787"/>
                <a:gd name="connsiteX108" fmla="*/ 110341 w 602653"/>
                <a:gd name="connsiteY108" fmla="*/ 23503 h 513787"/>
                <a:gd name="connsiteX109" fmla="*/ 11895 w 602653"/>
                <a:gd name="connsiteY109" fmla="*/ 0 h 513787"/>
                <a:gd name="connsiteX110" fmla="*/ 122236 w 602653"/>
                <a:gd name="connsiteY110" fmla="*/ 0 h 513787"/>
                <a:gd name="connsiteX111" fmla="*/ 134130 w 602653"/>
                <a:gd name="connsiteY111" fmla="*/ 11878 h 513787"/>
                <a:gd name="connsiteX112" fmla="*/ 134130 w 602653"/>
                <a:gd name="connsiteY112" fmla="*/ 96793 h 513787"/>
                <a:gd name="connsiteX113" fmla="*/ 134130 w 602653"/>
                <a:gd name="connsiteY113" fmla="*/ 154161 h 513787"/>
                <a:gd name="connsiteX114" fmla="*/ 134130 w 602653"/>
                <a:gd name="connsiteY114" fmla="*/ 225177 h 513787"/>
                <a:gd name="connsiteX115" fmla="*/ 134130 w 602653"/>
                <a:gd name="connsiteY115" fmla="*/ 282798 h 513787"/>
                <a:gd name="connsiteX116" fmla="*/ 134130 w 602653"/>
                <a:gd name="connsiteY116" fmla="*/ 339661 h 513787"/>
                <a:gd name="connsiteX117" fmla="*/ 139192 w 602653"/>
                <a:gd name="connsiteY117" fmla="*/ 299225 h 513787"/>
                <a:gd name="connsiteX118" fmla="*/ 148809 w 602653"/>
                <a:gd name="connsiteY118" fmla="*/ 219617 h 513787"/>
                <a:gd name="connsiteX119" fmla="*/ 150074 w 602653"/>
                <a:gd name="connsiteY119" fmla="*/ 209255 h 513787"/>
                <a:gd name="connsiteX120" fmla="*/ 157413 w 602653"/>
                <a:gd name="connsiteY120" fmla="*/ 149865 h 513787"/>
                <a:gd name="connsiteX121" fmla="*/ 161716 w 602653"/>
                <a:gd name="connsiteY121" fmla="*/ 142031 h 513787"/>
                <a:gd name="connsiteX122" fmla="*/ 170573 w 602653"/>
                <a:gd name="connsiteY122" fmla="*/ 139503 h 513787"/>
                <a:gd name="connsiteX123" fmla="*/ 202208 w 602653"/>
                <a:gd name="connsiteY123" fmla="*/ 143547 h 513787"/>
                <a:gd name="connsiteX124" fmla="*/ 202208 w 602653"/>
                <a:gd name="connsiteY124" fmla="*/ 61917 h 513787"/>
                <a:gd name="connsiteX125" fmla="*/ 214103 w 602653"/>
                <a:gd name="connsiteY125" fmla="*/ 50292 h 513787"/>
                <a:gd name="connsiteX126" fmla="*/ 328999 w 602653"/>
                <a:gd name="connsiteY126" fmla="*/ 50292 h 513787"/>
                <a:gd name="connsiteX127" fmla="*/ 340894 w 602653"/>
                <a:gd name="connsiteY127" fmla="*/ 61917 h 513787"/>
                <a:gd name="connsiteX128" fmla="*/ 340894 w 602653"/>
                <a:gd name="connsiteY128" fmla="*/ 159468 h 513787"/>
                <a:gd name="connsiteX129" fmla="*/ 419348 w 602653"/>
                <a:gd name="connsiteY129" fmla="*/ 159468 h 513787"/>
                <a:gd name="connsiteX130" fmla="*/ 426687 w 602653"/>
                <a:gd name="connsiteY130" fmla="*/ 162248 h 513787"/>
                <a:gd name="connsiteX131" fmla="*/ 426687 w 602653"/>
                <a:gd name="connsiteY131" fmla="*/ 96793 h 513787"/>
                <a:gd name="connsiteX132" fmla="*/ 438581 w 602653"/>
                <a:gd name="connsiteY132" fmla="*/ 84915 h 513787"/>
                <a:gd name="connsiteX133" fmla="*/ 503622 w 602653"/>
                <a:gd name="connsiteY133" fmla="*/ 84915 h 513787"/>
                <a:gd name="connsiteX134" fmla="*/ 515263 w 602653"/>
                <a:gd name="connsiteY134" fmla="*/ 96793 h 513787"/>
                <a:gd name="connsiteX135" fmla="*/ 515263 w 602653"/>
                <a:gd name="connsiteY135" fmla="*/ 183730 h 513787"/>
                <a:gd name="connsiteX136" fmla="*/ 556515 w 602653"/>
                <a:gd name="connsiteY136" fmla="*/ 179181 h 513787"/>
                <a:gd name="connsiteX137" fmla="*/ 569675 w 602653"/>
                <a:gd name="connsiteY137" fmla="*/ 189795 h 513787"/>
                <a:gd name="connsiteX138" fmla="*/ 602575 w 602653"/>
                <a:gd name="connsiteY138" fmla="*/ 494833 h 513787"/>
                <a:gd name="connsiteX139" fmla="*/ 592199 w 602653"/>
                <a:gd name="connsiteY139" fmla="*/ 507974 h 513787"/>
                <a:gd name="connsiteX140" fmla="*/ 537787 w 602653"/>
                <a:gd name="connsiteY140" fmla="*/ 513787 h 513787"/>
                <a:gd name="connsiteX141" fmla="*/ 536522 w 602653"/>
                <a:gd name="connsiteY141" fmla="*/ 513787 h 513787"/>
                <a:gd name="connsiteX142" fmla="*/ 524880 w 602653"/>
                <a:gd name="connsiteY142" fmla="*/ 503425 h 513787"/>
                <a:gd name="connsiteX143" fmla="*/ 515263 w 602653"/>
                <a:gd name="connsiteY143" fmla="*/ 416236 h 513787"/>
                <a:gd name="connsiteX144" fmla="*/ 515263 w 602653"/>
                <a:gd name="connsiteY144" fmla="*/ 495844 h 513787"/>
                <a:gd name="connsiteX145" fmla="*/ 503622 w 602653"/>
                <a:gd name="connsiteY145" fmla="*/ 507722 h 513787"/>
                <a:gd name="connsiteX146" fmla="*/ 438581 w 602653"/>
                <a:gd name="connsiteY146" fmla="*/ 507722 h 513787"/>
                <a:gd name="connsiteX147" fmla="*/ 428964 w 602653"/>
                <a:gd name="connsiteY147" fmla="*/ 502415 h 513787"/>
                <a:gd name="connsiteX148" fmla="*/ 419348 w 602653"/>
                <a:gd name="connsiteY148" fmla="*/ 507722 h 513787"/>
                <a:gd name="connsiteX149" fmla="*/ 328999 w 602653"/>
                <a:gd name="connsiteY149" fmla="*/ 507722 h 513787"/>
                <a:gd name="connsiteX150" fmla="*/ 214103 w 602653"/>
                <a:gd name="connsiteY150" fmla="*/ 507722 h 513787"/>
                <a:gd name="connsiteX151" fmla="*/ 202208 w 602653"/>
                <a:gd name="connsiteY151" fmla="*/ 495844 h 513787"/>
                <a:gd name="connsiteX152" fmla="*/ 202208 w 602653"/>
                <a:gd name="connsiteY152" fmla="*/ 352044 h 513787"/>
                <a:gd name="connsiteX153" fmla="*/ 193097 w 602653"/>
                <a:gd name="connsiteY153" fmla="*/ 427608 h 513787"/>
                <a:gd name="connsiteX154" fmla="*/ 191832 w 602653"/>
                <a:gd name="connsiteY154" fmla="*/ 437970 h 513787"/>
                <a:gd name="connsiteX155" fmla="*/ 184493 w 602653"/>
                <a:gd name="connsiteY155" fmla="*/ 497360 h 513787"/>
                <a:gd name="connsiteX156" fmla="*/ 180190 w 602653"/>
                <a:gd name="connsiteY156" fmla="*/ 505195 h 513787"/>
                <a:gd name="connsiteX157" fmla="*/ 172851 w 602653"/>
                <a:gd name="connsiteY157" fmla="*/ 507722 h 513787"/>
                <a:gd name="connsiteX158" fmla="*/ 171333 w 602653"/>
                <a:gd name="connsiteY158" fmla="*/ 507722 h 513787"/>
                <a:gd name="connsiteX159" fmla="*/ 131600 w 602653"/>
                <a:gd name="connsiteY159" fmla="*/ 502920 h 513787"/>
                <a:gd name="connsiteX160" fmla="*/ 122236 w 602653"/>
                <a:gd name="connsiteY160" fmla="*/ 507722 h 513787"/>
                <a:gd name="connsiteX161" fmla="*/ 11895 w 602653"/>
                <a:gd name="connsiteY161" fmla="*/ 507722 h 513787"/>
                <a:gd name="connsiteX162" fmla="*/ 0 w 602653"/>
                <a:gd name="connsiteY162" fmla="*/ 496096 h 513787"/>
                <a:gd name="connsiteX163" fmla="*/ 0 w 602653"/>
                <a:gd name="connsiteY163" fmla="*/ 411181 h 513787"/>
                <a:gd name="connsiteX164" fmla="*/ 0 w 602653"/>
                <a:gd name="connsiteY164" fmla="*/ 353560 h 513787"/>
                <a:gd name="connsiteX165" fmla="*/ 0 w 602653"/>
                <a:gd name="connsiteY165" fmla="*/ 282798 h 513787"/>
                <a:gd name="connsiteX166" fmla="*/ 0 w 602653"/>
                <a:gd name="connsiteY166" fmla="*/ 225177 h 513787"/>
                <a:gd name="connsiteX167" fmla="*/ 0 w 602653"/>
                <a:gd name="connsiteY167" fmla="*/ 154161 h 513787"/>
                <a:gd name="connsiteX168" fmla="*/ 0 w 602653"/>
                <a:gd name="connsiteY168" fmla="*/ 96793 h 513787"/>
                <a:gd name="connsiteX169" fmla="*/ 0 w 602653"/>
                <a:gd name="connsiteY169" fmla="*/ 11878 h 513787"/>
                <a:gd name="connsiteX170" fmla="*/ 11895 w 602653"/>
                <a:gd name="connsiteY170" fmla="*/ 0 h 51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602653" h="513787">
                  <a:moveTo>
                    <a:pt x="450223" y="470824"/>
                  </a:moveTo>
                  <a:lnTo>
                    <a:pt x="450223" y="484218"/>
                  </a:lnTo>
                  <a:lnTo>
                    <a:pt x="491727" y="484218"/>
                  </a:lnTo>
                  <a:lnTo>
                    <a:pt x="491727" y="470824"/>
                  </a:lnTo>
                  <a:close/>
                  <a:moveTo>
                    <a:pt x="145266" y="444288"/>
                  </a:moveTo>
                  <a:lnTo>
                    <a:pt x="140964" y="480175"/>
                  </a:lnTo>
                  <a:lnTo>
                    <a:pt x="162475" y="482702"/>
                  </a:lnTo>
                  <a:lnTo>
                    <a:pt x="166777" y="446815"/>
                  </a:lnTo>
                  <a:close/>
                  <a:moveTo>
                    <a:pt x="450223" y="422807"/>
                  </a:moveTo>
                  <a:lnTo>
                    <a:pt x="450223" y="447321"/>
                  </a:lnTo>
                  <a:lnTo>
                    <a:pt x="491727" y="447321"/>
                  </a:lnTo>
                  <a:lnTo>
                    <a:pt x="491727" y="422807"/>
                  </a:lnTo>
                  <a:close/>
                  <a:moveTo>
                    <a:pt x="23536" y="422807"/>
                  </a:moveTo>
                  <a:lnTo>
                    <a:pt x="23536" y="484218"/>
                  </a:lnTo>
                  <a:lnTo>
                    <a:pt x="110341" y="484218"/>
                  </a:lnTo>
                  <a:lnTo>
                    <a:pt x="110341" y="422807"/>
                  </a:lnTo>
                  <a:close/>
                  <a:moveTo>
                    <a:pt x="150327" y="403852"/>
                  </a:moveTo>
                  <a:lnTo>
                    <a:pt x="148809" y="415478"/>
                  </a:lnTo>
                  <a:lnTo>
                    <a:pt x="148303" y="420785"/>
                  </a:lnTo>
                  <a:lnTo>
                    <a:pt x="169814" y="423312"/>
                  </a:lnTo>
                  <a:lnTo>
                    <a:pt x="170320" y="418005"/>
                  </a:lnTo>
                  <a:lnTo>
                    <a:pt x="171839" y="406380"/>
                  </a:lnTo>
                  <a:close/>
                  <a:moveTo>
                    <a:pt x="450223" y="377822"/>
                  </a:moveTo>
                  <a:lnTo>
                    <a:pt x="450223" y="399303"/>
                  </a:lnTo>
                  <a:lnTo>
                    <a:pt x="491727" y="399303"/>
                  </a:lnTo>
                  <a:lnTo>
                    <a:pt x="491727" y="377822"/>
                  </a:lnTo>
                  <a:close/>
                  <a:moveTo>
                    <a:pt x="23536" y="365438"/>
                  </a:moveTo>
                  <a:lnTo>
                    <a:pt x="23536" y="399303"/>
                  </a:lnTo>
                  <a:lnTo>
                    <a:pt x="110341" y="399303"/>
                  </a:lnTo>
                  <a:lnTo>
                    <a:pt x="110341" y="365438"/>
                  </a:lnTo>
                  <a:close/>
                  <a:moveTo>
                    <a:pt x="156401" y="354319"/>
                  </a:moveTo>
                  <a:lnTo>
                    <a:pt x="153111" y="380349"/>
                  </a:lnTo>
                  <a:lnTo>
                    <a:pt x="174623" y="383129"/>
                  </a:lnTo>
                  <a:lnTo>
                    <a:pt x="177913" y="356846"/>
                  </a:lnTo>
                  <a:close/>
                  <a:moveTo>
                    <a:pt x="161210" y="313883"/>
                  </a:moveTo>
                  <a:lnTo>
                    <a:pt x="159185" y="330815"/>
                  </a:lnTo>
                  <a:lnTo>
                    <a:pt x="180697" y="333343"/>
                  </a:lnTo>
                  <a:lnTo>
                    <a:pt x="182721" y="316410"/>
                  </a:lnTo>
                  <a:close/>
                  <a:moveTo>
                    <a:pt x="545893" y="311881"/>
                  </a:moveTo>
                  <a:cubicBezTo>
                    <a:pt x="552482" y="311123"/>
                    <a:pt x="558310" y="315923"/>
                    <a:pt x="559070" y="322239"/>
                  </a:cubicBezTo>
                  <a:lnTo>
                    <a:pt x="573007" y="442998"/>
                  </a:lnTo>
                  <a:cubicBezTo>
                    <a:pt x="573767" y="449314"/>
                    <a:pt x="568952" y="455125"/>
                    <a:pt x="562618" y="455882"/>
                  </a:cubicBezTo>
                  <a:cubicBezTo>
                    <a:pt x="562111" y="456135"/>
                    <a:pt x="561604" y="456135"/>
                    <a:pt x="561097" y="456135"/>
                  </a:cubicBezTo>
                  <a:cubicBezTo>
                    <a:pt x="555269" y="456135"/>
                    <a:pt x="550201" y="451588"/>
                    <a:pt x="549441" y="445524"/>
                  </a:cubicBezTo>
                  <a:lnTo>
                    <a:pt x="535504" y="325018"/>
                  </a:lnTo>
                  <a:cubicBezTo>
                    <a:pt x="534744" y="318450"/>
                    <a:pt x="539305" y="312639"/>
                    <a:pt x="545893" y="311881"/>
                  </a:cubicBezTo>
                  <a:close/>
                  <a:moveTo>
                    <a:pt x="23536" y="294423"/>
                  </a:moveTo>
                  <a:lnTo>
                    <a:pt x="23536" y="341682"/>
                  </a:lnTo>
                  <a:lnTo>
                    <a:pt x="110341" y="341682"/>
                  </a:lnTo>
                  <a:lnTo>
                    <a:pt x="110341" y="294423"/>
                  </a:lnTo>
                  <a:close/>
                  <a:moveTo>
                    <a:pt x="407453" y="265107"/>
                  </a:moveTo>
                  <a:cubicBezTo>
                    <a:pt x="406441" y="265360"/>
                    <a:pt x="405428" y="265612"/>
                    <a:pt x="404416" y="265612"/>
                  </a:cubicBezTo>
                  <a:lnTo>
                    <a:pt x="342412" y="265612"/>
                  </a:lnTo>
                  <a:cubicBezTo>
                    <a:pt x="341906" y="265612"/>
                    <a:pt x="341400" y="265360"/>
                    <a:pt x="340894" y="265360"/>
                  </a:cubicBezTo>
                  <a:lnTo>
                    <a:pt x="340894" y="484218"/>
                  </a:lnTo>
                  <a:lnTo>
                    <a:pt x="407453" y="484218"/>
                  </a:lnTo>
                  <a:close/>
                  <a:moveTo>
                    <a:pt x="167283" y="264349"/>
                  </a:moveTo>
                  <a:lnTo>
                    <a:pt x="163993" y="290379"/>
                  </a:lnTo>
                  <a:lnTo>
                    <a:pt x="185505" y="293159"/>
                  </a:lnTo>
                  <a:lnTo>
                    <a:pt x="188795" y="266876"/>
                  </a:lnTo>
                  <a:close/>
                  <a:moveTo>
                    <a:pt x="23536" y="236802"/>
                  </a:moveTo>
                  <a:lnTo>
                    <a:pt x="23536" y="270920"/>
                  </a:lnTo>
                  <a:lnTo>
                    <a:pt x="110341" y="270920"/>
                  </a:lnTo>
                  <a:lnTo>
                    <a:pt x="110341" y="236802"/>
                  </a:lnTo>
                  <a:close/>
                  <a:moveTo>
                    <a:pt x="172092" y="223913"/>
                  </a:moveTo>
                  <a:lnTo>
                    <a:pt x="171586" y="229220"/>
                  </a:lnTo>
                  <a:lnTo>
                    <a:pt x="170067" y="240845"/>
                  </a:lnTo>
                  <a:lnTo>
                    <a:pt x="191579" y="243373"/>
                  </a:lnTo>
                  <a:lnTo>
                    <a:pt x="193097" y="231747"/>
                  </a:lnTo>
                  <a:lnTo>
                    <a:pt x="193603" y="226440"/>
                  </a:lnTo>
                  <a:close/>
                  <a:moveTo>
                    <a:pt x="354307" y="222649"/>
                  </a:moveTo>
                  <a:lnTo>
                    <a:pt x="354307" y="242109"/>
                  </a:lnTo>
                  <a:lnTo>
                    <a:pt x="392774" y="242109"/>
                  </a:lnTo>
                  <a:lnTo>
                    <a:pt x="392774" y="222649"/>
                  </a:lnTo>
                  <a:close/>
                  <a:moveTo>
                    <a:pt x="547404" y="203948"/>
                  </a:moveTo>
                  <a:lnTo>
                    <a:pt x="516529" y="207233"/>
                  </a:lnTo>
                  <a:lnTo>
                    <a:pt x="546898" y="489020"/>
                  </a:lnTo>
                  <a:lnTo>
                    <a:pt x="577773" y="485735"/>
                  </a:lnTo>
                  <a:close/>
                  <a:moveTo>
                    <a:pt x="340894" y="182972"/>
                  </a:moveTo>
                  <a:lnTo>
                    <a:pt x="340894" y="199146"/>
                  </a:lnTo>
                  <a:cubicBezTo>
                    <a:pt x="341400" y="199146"/>
                    <a:pt x="341906" y="198893"/>
                    <a:pt x="342412" y="198893"/>
                  </a:cubicBezTo>
                  <a:lnTo>
                    <a:pt x="404416" y="198893"/>
                  </a:lnTo>
                  <a:cubicBezTo>
                    <a:pt x="405428" y="198893"/>
                    <a:pt x="406441" y="199399"/>
                    <a:pt x="407453" y="199651"/>
                  </a:cubicBezTo>
                  <a:lnTo>
                    <a:pt x="407453" y="182972"/>
                  </a:lnTo>
                  <a:close/>
                  <a:moveTo>
                    <a:pt x="23536" y="166039"/>
                  </a:moveTo>
                  <a:lnTo>
                    <a:pt x="23536" y="213299"/>
                  </a:lnTo>
                  <a:lnTo>
                    <a:pt x="110341" y="213299"/>
                  </a:lnTo>
                  <a:lnTo>
                    <a:pt x="110341" y="166039"/>
                  </a:lnTo>
                  <a:close/>
                  <a:moveTo>
                    <a:pt x="179431" y="164523"/>
                  </a:moveTo>
                  <a:lnTo>
                    <a:pt x="174876" y="200410"/>
                  </a:lnTo>
                  <a:lnTo>
                    <a:pt x="196387" y="202937"/>
                  </a:lnTo>
                  <a:lnTo>
                    <a:pt x="200943" y="167050"/>
                  </a:lnTo>
                  <a:close/>
                  <a:moveTo>
                    <a:pt x="450223" y="108418"/>
                  </a:moveTo>
                  <a:lnTo>
                    <a:pt x="450223" y="354319"/>
                  </a:lnTo>
                  <a:lnTo>
                    <a:pt x="491727" y="354319"/>
                  </a:lnTo>
                  <a:lnTo>
                    <a:pt x="491727" y="108418"/>
                  </a:lnTo>
                  <a:close/>
                  <a:moveTo>
                    <a:pt x="23536" y="108418"/>
                  </a:moveTo>
                  <a:lnTo>
                    <a:pt x="23536" y="142536"/>
                  </a:lnTo>
                  <a:lnTo>
                    <a:pt x="110341" y="142536"/>
                  </a:lnTo>
                  <a:lnTo>
                    <a:pt x="110341" y="108418"/>
                  </a:lnTo>
                  <a:close/>
                  <a:moveTo>
                    <a:pt x="225744" y="73795"/>
                  </a:moveTo>
                  <a:lnTo>
                    <a:pt x="225744" y="484218"/>
                  </a:lnTo>
                  <a:lnTo>
                    <a:pt x="317358" y="484218"/>
                  </a:lnTo>
                  <a:lnTo>
                    <a:pt x="317358" y="171346"/>
                  </a:lnTo>
                  <a:lnTo>
                    <a:pt x="317358" y="73795"/>
                  </a:lnTo>
                  <a:close/>
                  <a:moveTo>
                    <a:pt x="23536" y="23503"/>
                  </a:moveTo>
                  <a:lnTo>
                    <a:pt x="23536" y="84915"/>
                  </a:lnTo>
                  <a:lnTo>
                    <a:pt x="110341" y="84915"/>
                  </a:lnTo>
                  <a:lnTo>
                    <a:pt x="110341" y="23503"/>
                  </a:lnTo>
                  <a:close/>
                  <a:moveTo>
                    <a:pt x="11895" y="0"/>
                  </a:moveTo>
                  <a:lnTo>
                    <a:pt x="122236" y="0"/>
                  </a:lnTo>
                  <a:cubicBezTo>
                    <a:pt x="128816" y="0"/>
                    <a:pt x="134130" y="5307"/>
                    <a:pt x="134130" y="11878"/>
                  </a:cubicBezTo>
                  <a:lnTo>
                    <a:pt x="134130" y="96793"/>
                  </a:lnTo>
                  <a:lnTo>
                    <a:pt x="134130" y="154161"/>
                  </a:lnTo>
                  <a:lnTo>
                    <a:pt x="134130" y="225177"/>
                  </a:lnTo>
                  <a:lnTo>
                    <a:pt x="134130" y="282798"/>
                  </a:lnTo>
                  <a:lnTo>
                    <a:pt x="134130" y="339661"/>
                  </a:lnTo>
                  <a:lnTo>
                    <a:pt x="139192" y="299225"/>
                  </a:lnTo>
                  <a:lnTo>
                    <a:pt x="148809" y="219617"/>
                  </a:lnTo>
                  <a:lnTo>
                    <a:pt x="150074" y="209255"/>
                  </a:lnTo>
                  <a:lnTo>
                    <a:pt x="157413" y="149865"/>
                  </a:lnTo>
                  <a:cubicBezTo>
                    <a:pt x="157667" y="146832"/>
                    <a:pt x="159185" y="144052"/>
                    <a:pt x="161716" y="142031"/>
                  </a:cubicBezTo>
                  <a:cubicBezTo>
                    <a:pt x="164247" y="140009"/>
                    <a:pt x="167283" y="139251"/>
                    <a:pt x="170573" y="139503"/>
                  </a:cubicBezTo>
                  <a:lnTo>
                    <a:pt x="202208" y="143547"/>
                  </a:lnTo>
                  <a:lnTo>
                    <a:pt x="202208" y="61917"/>
                  </a:lnTo>
                  <a:cubicBezTo>
                    <a:pt x="202208" y="55599"/>
                    <a:pt x="207523" y="50292"/>
                    <a:pt x="214103" y="50292"/>
                  </a:cubicBezTo>
                  <a:lnTo>
                    <a:pt x="328999" y="50292"/>
                  </a:lnTo>
                  <a:cubicBezTo>
                    <a:pt x="335579" y="50292"/>
                    <a:pt x="340894" y="55599"/>
                    <a:pt x="340894" y="61917"/>
                  </a:cubicBezTo>
                  <a:lnTo>
                    <a:pt x="340894" y="159468"/>
                  </a:lnTo>
                  <a:lnTo>
                    <a:pt x="419348" y="159468"/>
                  </a:lnTo>
                  <a:cubicBezTo>
                    <a:pt x="422131" y="159468"/>
                    <a:pt x="424662" y="160479"/>
                    <a:pt x="426687" y="162248"/>
                  </a:cubicBezTo>
                  <a:lnTo>
                    <a:pt x="426687" y="96793"/>
                  </a:lnTo>
                  <a:cubicBezTo>
                    <a:pt x="426687" y="90222"/>
                    <a:pt x="432001" y="84915"/>
                    <a:pt x="438581" y="84915"/>
                  </a:cubicBezTo>
                  <a:lnTo>
                    <a:pt x="503622" y="84915"/>
                  </a:lnTo>
                  <a:cubicBezTo>
                    <a:pt x="509949" y="84915"/>
                    <a:pt x="515263" y="90222"/>
                    <a:pt x="515263" y="96793"/>
                  </a:cubicBezTo>
                  <a:lnTo>
                    <a:pt x="515263" y="183730"/>
                  </a:lnTo>
                  <a:lnTo>
                    <a:pt x="556515" y="179181"/>
                  </a:lnTo>
                  <a:cubicBezTo>
                    <a:pt x="563095" y="178423"/>
                    <a:pt x="568916" y="183224"/>
                    <a:pt x="569675" y="189795"/>
                  </a:cubicBezTo>
                  <a:lnTo>
                    <a:pt x="602575" y="494833"/>
                  </a:lnTo>
                  <a:cubicBezTo>
                    <a:pt x="603334" y="501404"/>
                    <a:pt x="598526" y="507216"/>
                    <a:pt x="592199" y="507974"/>
                  </a:cubicBezTo>
                  <a:lnTo>
                    <a:pt x="537787" y="513787"/>
                  </a:lnTo>
                  <a:cubicBezTo>
                    <a:pt x="537281" y="513787"/>
                    <a:pt x="537028" y="513787"/>
                    <a:pt x="536522" y="513787"/>
                  </a:cubicBezTo>
                  <a:cubicBezTo>
                    <a:pt x="530448" y="513787"/>
                    <a:pt x="525386" y="509491"/>
                    <a:pt x="524880" y="503425"/>
                  </a:cubicBezTo>
                  <a:lnTo>
                    <a:pt x="515263" y="416236"/>
                  </a:lnTo>
                  <a:lnTo>
                    <a:pt x="515263" y="495844"/>
                  </a:lnTo>
                  <a:cubicBezTo>
                    <a:pt x="515263" y="502415"/>
                    <a:pt x="509949" y="507722"/>
                    <a:pt x="503622" y="507722"/>
                  </a:cubicBezTo>
                  <a:lnTo>
                    <a:pt x="438581" y="507722"/>
                  </a:lnTo>
                  <a:cubicBezTo>
                    <a:pt x="434532" y="507722"/>
                    <a:pt x="430989" y="505700"/>
                    <a:pt x="428964" y="502415"/>
                  </a:cubicBezTo>
                  <a:cubicBezTo>
                    <a:pt x="426687" y="505700"/>
                    <a:pt x="423397" y="507722"/>
                    <a:pt x="419348" y="507722"/>
                  </a:cubicBezTo>
                  <a:lnTo>
                    <a:pt x="328999" y="507722"/>
                  </a:lnTo>
                  <a:lnTo>
                    <a:pt x="214103" y="507722"/>
                  </a:lnTo>
                  <a:cubicBezTo>
                    <a:pt x="207523" y="507722"/>
                    <a:pt x="202208" y="502415"/>
                    <a:pt x="202208" y="495844"/>
                  </a:cubicBezTo>
                  <a:lnTo>
                    <a:pt x="202208" y="352044"/>
                  </a:lnTo>
                  <a:lnTo>
                    <a:pt x="193097" y="427608"/>
                  </a:lnTo>
                  <a:lnTo>
                    <a:pt x="191832" y="437970"/>
                  </a:lnTo>
                  <a:lnTo>
                    <a:pt x="184493" y="497360"/>
                  </a:lnTo>
                  <a:cubicBezTo>
                    <a:pt x="184240" y="500393"/>
                    <a:pt x="182468" y="503425"/>
                    <a:pt x="180190" y="505195"/>
                  </a:cubicBezTo>
                  <a:cubicBezTo>
                    <a:pt x="177913" y="506964"/>
                    <a:pt x="175382" y="507722"/>
                    <a:pt x="172851" y="507722"/>
                  </a:cubicBezTo>
                  <a:cubicBezTo>
                    <a:pt x="172345" y="507722"/>
                    <a:pt x="171839" y="507722"/>
                    <a:pt x="171333" y="507722"/>
                  </a:cubicBezTo>
                  <a:lnTo>
                    <a:pt x="131600" y="502920"/>
                  </a:lnTo>
                  <a:cubicBezTo>
                    <a:pt x="129322" y="505700"/>
                    <a:pt x="126032" y="507722"/>
                    <a:pt x="122236" y="507722"/>
                  </a:cubicBezTo>
                  <a:lnTo>
                    <a:pt x="11895" y="507722"/>
                  </a:lnTo>
                  <a:cubicBezTo>
                    <a:pt x="5315" y="507722"/>
                    <a:pt x="0" y="502415"/>
                    <a:pt x="0" y="496096"/>
                  </a:cubicBezTo>
                  <a:lnTo>
                    <a:pt x="0" y="411181"/>
                  </a:lnTo>
                  <a:lnTo>
                    <a:pt x="0" y="353560"/>
                  </a:lnTo>
                  <a:lnTo>
                    <a:pt x="0" y="282798"/>
                  </a:lnTo>
                  <a:lnTo>
                    <a:pt x="0" y="225177"/>
                  </a:lnTo>
                  <a:lnTo>
                    <a:pt x="0" y="154161"/>
                  </a:lnTo>
                  <a:lnTo>
                    <a:pt x="0" y="96793"/>
                  </a:lnTo>
                  <a:lnTo>
                    <a:pt x="0" y="11878"/>
                  </a:lnTo>
                  <a:cubicBezTo>
                    <a:pt x="0" y="5307"/>
                    <a:pt x="5315" y="0"/>
                    <a:pt x="11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占位符 11"/>
            <p:cNvSpPr txBox="1"/>
            <p:nvPr/>
          </p:nvSpPr>
          <p:spPr>
            <a:xfrm>
              <a:off x="5682593" y="3862665"/>
              <a:ext cx="5919985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3" name="文本占位符 12"/>
            <p:cNvSpPr txBox="1"/>
            <p:nvPr/>
          </p:nvSpPr>
          <p:spPr>
            <a:xfrm>
              <a:off x="5574760" y="285985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latin typeface="微软雅黑" panose="020B0503020204020204" pitchFamily="34" charset="-122"/>
                  <a:cs typeface="+mn-ea"/>
                  <a:sym typeface="+mn-lt"/>
                </a:rPr>
                <a:t>故障分析手段与基本假设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DB5B0-4502-9188-1872-29B46FFE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差分故障分析的可行性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5CA717-874D-C46A-C262-D78D68730EE4}"/>
              </a:ext>
            </a:extLst>
          </p:cNvPr>
          <p:cNvSpPr txBox="1"/>
          <p:nvPr/>
        </p:nvSpPr>
        <p:spPr>
          <a:xfrm>
            <a:off x="577850" y="1177678"/>
            <a:ext cx="11053917" cy="36363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假设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攻击者可对同一明文加密多次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攻击者可在某一轮注入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若干比特故障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，但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轮数不确定、比特数不确定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筛选有效故障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通过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L16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、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R16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中出错比特的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个数和位置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，来判定故障是否出现在第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14/15/16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轮、是否单比特故障（或单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S-box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故障）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如果一次加密的故障出现在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14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轮之前，则丢弃本次加密的错误密文</a:t>
            </a:r>
          </a:p>
        </p:txBody>
      </p:sp>
    </p:spTree>
    <p:extLst>
      <p:ext uri="{BB962C8B-B14F-4D97-AF65-F5344CB8AC3E}">
        <p14:creationId xmlns:p14="http://schemas.microsoft.com/office/powerpoint/2010/main" val="4026195956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574760" y="1381942"/>
            <a:ext cx="6135653" cy="4755333"/>
            <a:chOff x="5936710" y="1553392"/>
            <a:chExt cx="6135653" cy="4755333"/>
          </a:xfrm>
        </p:grpSpPr>
        <p:sp>
          <p:nvSpPr>
            <p:cNvPr id="34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7" name="文本占位符 12"/>
            <p:cNvSpPr txBox="1"/>
            <p:nvPr/>
          </p:nvSpPr>
          <p:spPr>
            <a:xfrm>
              <a:off x="5936710" y="303130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持续性故障分析与暂稳攻击</a:t>
              </a:r>
            </a:p>
          </p:txBody>
        </p:sp>
        <p:sp>
          <p:nvSpPr>
            <p:cNvPr id="38" name="books-group_25777"/>
            <p:cNvSpPr>
              <a:spLocks noChangeAspect="1"/>
            </p:cNvSpPr>
            <p:nvPr/>
          </p:nvSpPr>
          <p:spPr bwMode="auto">
            <a:xfrm>
              <a:off x="8294905" y="1553392"/>
              <a:ext cx="1419262" cy="1018642"/>
            </a:xfrm>
            <a:custGeom>
              <a:avLst/>
              <a:gdLst>
                <a:gd name="T0" fmla="*/ 520 w 3958"/>
                <a:gd name="T1" fmla="*/ 1816 h 2845"/>
                <a:gd name="T2" fmla="*/ 600 w 3958"/>
                <a:gd name="T3" fmla="*/ 1832 h 2845"/>
                <a:gd name="T4" fmla="*/ 1800 w 3958"/>
                <a:gd name="T5" fmla="*/ 1326 h 2845"/>
                <a:gd name="T6" fmla="*/ 894 w 3958"/>
                <a:gd name="T7" fmla="*/ 1890 h 2845"/>
                <a:gd name="T8" fmla="*/ 860 w 3958"/>
                <a:gd name="T9" fmla="*/ 1952 h 2845"/>
                <a:gd name="T10" fmla="*/ 860 w 3958"/>
                <a:gd name="T11" fmla="*/ 2463 h 2845"/>
                <a:gd name="T12" fmla="*/ 901 w 3958"/>
                <a:gd name="T13" fmla="*/ 2713 h 2845"/>
                <a:gd name="T14" fmla="*/ 1060 w 3958"/>
                <a:gd name="T15" fmla="*/ 2837 h 2845"/>
                <a:gd name="T16" fmla="*/ 1198 w 3958"/>
                <a:gd name="T17" fmla="*/ 2771 h 2845"/>
                <a:gd name="T18" fmla="*/ 1371 w 3958"/>
                <a:gd name="T19" fmla="*/ 2603 h 2845"/>
                <a:gd name="T20" fmla="*/ 1624 w 3958"/>
                <a:gd name="T21" fmla="*/ 2779 h 2845"/>
                <a:gd name="T22" fmla="*/ 1844 w 3958"/>
                <a:gd name="T23" fmla="*/ 2845 h 2845"/>
                <a:gd name="T24" fmla="*/ 2296 w 3958"/>
                <a:gd name="T25" fmla="*/ 2591 h 2845"/>
                <a:gd name="T26" fmla="*/ 3851 w 3958"/>
                <a:gd name="T27" fmla="*/ 396 h 2845"/>
                <a:gd name="T28" fmla="*/ 3920 w 3958"/>
                <a:gd name="T29" fmla="*/ 95 h 2845"/>
                <a:gd name="T30" fmla="*/ 3730 w 3958"/>
                <a:gd name="T31" fmla="*/ 0 h 2845"/>
                <a:gd name="T32" fmla="*/ 3592 w 3958"/>
                <a:gd name="T33" fmla="*/ 20 h 2845"/>
                <a:gd name="T34" fmla="*/ 307 w 3958"/>
                <a:gd name="T35" fmla="*/ 859 h 2845"/>
                <a:gd name="T36" fmla="*/ 31 w 3958"/>
                <a:gd name="T37" fmla="*/ 1089 h 2845"/>
                <a:gd name="T38" fmla="*/ 146 w 3958"/>
                <a:gd name="T39" fmla="*/ 1429 h 2845"/>
                <a:gd name="T40" fmla="*/ 520 w 3958"/>
                <a:gd name="T41" fmla="*/ 1816 h 2845"/>
                <a:gd name="T42" fmla="*/ 171 w 3958"/>
                <a:gd name="T43" fmla="*/ 1128 h 2845"/>
                <a:gd name="T44" fmla="*/ 343 w 3958"/>
                <a:gd name="T45" fmla="*/ 1000 h 2845"/>
                <a:gd name="T46" fmla="*/ 3628 w 3958"/>
                <a:gd name="T47" fmla="*/ 160 h 2845"/>
                <a:gd name="T48" fmla="*/ 3791 w 3958"/>
                <a:gd name="T49" fmla="*/ 162 h 2845"/>
                <a:gd name="T50" fmla="*/ 3733 w 3958"/>
                <a:gd name="T51" fmla="*/ 312 h 2845"/>
                <a:gd name="T52" fmla="*/ 2177 w 3958"/>
                <a:gd name="T53" fmla="*/ 2507 h 2845"/>
                <a:gd name="T54" fmla="*/ 1844 w 3958"/>
                <a:gd name="T55" fmla="*/ 2700 h 2845"/>
                <a:gd name="T56" fmla="*/ 1707 w 3958"/>
                <a:gd name="T57" fmla="*/ 2659 h 2845"/>
                <a:gd name="T58" fmla="*/ 1404 w 3958"/>
                <a:gd name="T59" fmla="*/ 2450 h 2845"/>
                <a:gd name="T60" fmla="*/ 1363 w 3958"/>
                <a:gd name="T61" fmla="*/ 2437 h 2845"/>
                <a:gd name="T62" fmla="*/ 1312 w 3958"/>
                <a:gd name="T63" fmla="*/ 2458 h 2845"/>
                <a:gd name="T64" fmla="*/ 1097 w 3958"/>
                <a:gd name="T65" fmla="*/ 2667 h 2845"/>
                <a:gd name="T66" fmla="*/ 1060 w 3958"/>
                <a:gd name="T67" fmla="*/ 2692 h 2845"/>
                <a:gd name="T68" fmla="*/ 1005 w 3958"/>
                <a:gd name="T69" fmla="*/ 2463 h 2845"/>
                <a:gd name="T70" fmla="*/ 1005 w 3958"/>
                <a:gd name="T71" fmla="*/ 1992 h 2845"/>
                <a:gd name="T72" fmla="*/ 2656 w 3958"/>
                <a:gd name="T73" fmla="*/ 963 h 2845"/>
                <a:gd name="T74" fmla="*/ 2682 w 3958"/>
                <a:gd name="T75" fmla="*/ 868 h 2845"/>
                <a:gd name="T76" fmla="*/ 2590 w 3958"/>
                <a:gd name="T77" fmla="*/ 835 h 2845"/>
                <a:gd name="T78" fmla="*/ 590 w 3958"/>
                <a:gd name="T79" fmla="*/ 1679 h 2845"/>
                <a:gd name="T80" fmla="*/ 250 w 3958"/>
                <a:gd name="T81" fmla="*/ 1328 h 2845"/>
                <a:gd name="T82" fmla="*/ 171 w 3958"/>
                <a:gd name="T83" fmla="*/ 1128 h 2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58" h="2845">
                  <a:moveTo>
                    <a:pt x="520" y="1816"/>
                  </a:moveTo>
                  <a:cubicBezTo>
                    <a:pt x="541" y="1837"/>
                    <a:pt x="573" y="1844"/>
                    <a:pt x="600" y="1832"/>
                  </a:cubicBezTo>
                  <a:lnTo>
                    <a:pt x="1800" y="1326"/>
                  </a:lnTo>
                  <a:lnTo>
                    <a:pt x="894" y="1890"/>
                  </a:lnTo>
                  <a:cubicBezTo>
                    <a:pt x="873" y="1903"/>
                    <a:pt x="860" y="1926"/>
                    <a:pt x="860" y="1952"/>
                  </a:cubicBezTo>
                  <a:lnTo>
                    <a:pt x="860" y="2463"/>
                  </a:lnTo>
                  <a:cubicBezTo>
                    <a:pt x="860" y="2564"/>
                    <a:pt x="874" y="2651"/>
                    <a:pt x="901" y="2713"/>
                  </a:cubicBezTo>
                  <a:cubicBezTo>
                    <a:pt x="948" y="2821"/>
                    <a:pt x="1020" y="2837"/>
                    <a:pt x="1060" y="2837"/>
                  </a:cubicBezTo>
                  <a:cubicBezTo>
                    <a:pt x="1107" y="2837"/>
                    <a:pt x="1153" y="2815"/>
                    <a:pt x="1198" y="2771"/>
                  </a:cubicBezTo>
                  <a:lnTo>
                    <a:pt x="1371" y="2603"/>
                  </a:lnTo>
                  <a:lnTo>
                    <a:pt x="1624" y="2779"/>
                  </a:lnTo>
                  <a:cubicBezTo>
                    <a:pt x="1687" y="2822"/>
                    <a:pt x="1763" y="2845"/>
                    <a:pt x="1844" y="2845"/>
                  </a:cubicBezTo>
                  <a:cubicBezTo>
                    <a:pt x="2011" y="2845"/>
                    <a:pt x="2184" y="2748"/>
                    <a:pt x="2296" y="2591"/>
                  </a:cubicBezTo>
                  <a:lnTo>
                    <a:pt x="3851" y="396"/>
                  </a:lnTo>
                  <a:cubicBezTo>
                    <a:pt x="3958" y="245"/>
                    <a:pt x="3948" y="149"/>
                    <a:pt x="3920" y="95"/>
                  </a:cubicBezTo>
                  <a:cubicBezTo>
                    <a:pt x="3901" y="60"/>
                    <a:pt x="3852" y="0"/>
                    <a:pt x="3730" y="0"/>
                  </a:cubicBezTo>
                  <a:cubicBezTo>
                    <a:pt x="3689" y="0"/>
                    <a:pt x="3643" y="7"/>
                    <a:pt x="3592" y="20"/>
                  </a:cubicBezTo>
                  <a:lnTo>
                    <a:pt x="307" y="859"/>
                  </a:lnTo>
                  <a:cubicBezTo>
                    <a:pt x="161" y="896"/>
                    <a:pt x="63" y="978"/>
                    <a:pt x="31" y="1089"/>
                  </a:cubicBezTo>
                  <a:cubicBezTo>
                    <a:pt x="0" y="1200"/>
                    <a:pt x="41" y="1320"/>
                    <a:pt x="146" y="1429"/>
                  </a:cubicBezTo>
                  <a:lnTo>
                    <a:pt x="520" y="1816"/>
                  </a:lnTo>
                  <a:close/>
                  <a:moveTo>
                    <a:pt x="171" y="1128"/>
                  </a:moveTo>
                  <a:cubicBezTo>
                    <a:pt x="188" y="1069"/>
                    <a:pt x="249" y="1024"/>
                    <a:pt x="343" y="1000"/>
                  </a:cubicBezTo>
                  <a:lnTo>
                    <a:pt x="3628" y="160"/>
                  </a:lnTo>
                  <a:cubicBezTo>
                    <a:pt x="3716" y="138"/>
                    <a:pt x="3783" y="147"/>
                    <a:pt x="3791" y="162"/>
                  </a:cubicBezTo>
                  <a:cubicBezTo>
                    <a:pt x="3798" y="175"/>
                    <a:pt x="3795" y="224"/>
                    <a:pt x="3733" y="312"/>
                  </a:cubicBezTo>
                  <a:lnTo>
                    <a:pt x="2177" y="2507"/>
                  </a:lnTo>
                  <a:cubicBezTo>
                    <a:pt x="2093" y="2626"/>
                    <a:pt x="1965" y="2700"/>
                    <a:pt x="1844" y="2700"/>
                  </a:cubicBezTo>
                  <a:cubicBezTo>
                    <a:pt x="1792" y="2700"/>
                    <a:pt x="1746" y="2687"/>
                    <a:pt x="1707" y="2659"/>
                  </a:cubicBezTo>
                  <a:lnTo>
                    <a:pt x="1404" y="2450"/>
                  </a:lnTo>
                  <a:cubicBezTo>
                    <a:pt x="1392" y="2441"/>
                    <a:pt x="1377" y="2437"/>
                    <a:pt x="1363" y="2437"/>
                  </a:cubicBezTo>
                  <a:cubicBezTo>
                    <a:pt x="1345" y="2437"/>
                    <a:pt x="1326" y="2444"/>
                    <a:pt x="1312" y="2458"/>
                  </a:cubicBezTo>
                  <a:lnTo>
                    <a:pt x="1097" y="2667"/>
                  </a:lnTo>
                  <a:cubicBezTo>
                    <a:pt x="1072" y="2691"/>
                    <a:pt x="1060" y="2691"/>
                    <a:pt x="1060" y="2692"/>
                  </a:cubicBezTo>
                  <a:cubicBezTo>
                    <a:pt x="1046" y="2687"/>
                    <a:pt x="1005" y="2623"/>
                    <a:pt x="1005" y="2463"/>
                  </a:cubicBezTo>
                  <a:lnTo>
                    <a:pt x="1005" y="1992"/>
                  </a:lnTo>
                  <a:lnTo>
                    <a:pt x="2656" y="963"/>
                  </a:lnTo>
                  <a:cubicBezTo>
                    <a:pt x="2688" y="943"/>
                    <a:pt x="2700" y="902"/>
                    <a:pt x="2682" y="868"/>
                  </a:cubicBezTo>
                  <a:cubicBezTo>
                    <a:pt x="2665" y="834"/>
                    <a:pt x="2624" y="820"/>
                    <a:pt x="2590" y="835"/>
                  </a:cubicBezTo>
                  <a:lnTo>
                    <a:pt x="590" y="1679"/>
                  </a:lnTo>
                  <a:lnTo>
                    <a:pt x="250" y="1328"/>
                  </a:lnTo>
                  <a:cubicBezTo>
                    <a:pt x="182" y="1258"/>
                    <a:pt x="154" y="1187"/>
                    <a:pt x="171" y="1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40" name="椭圆 39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DB5B0-4502-9188-1872-29B46FFE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持续性故障的注入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5CA717-874D-C46A-C262-D78D68730EE4}"/>
              </a:ext>
            </a:extLst>
          </p:cNvPr>
          <p:cNvSpPr txBox="1"/>
          <p:nvPr/>
        </p:nvSpPr>
        <p:spPr>
          <a:xfrm>
            <a:off x="577850" y="1598355"/>
            <a:ext cx="7216673" cy="36363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eaLnBrk="1" fontAlgn="auto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将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S-box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表加载至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内存</a:t>
            </a:r>
            <a:b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</a:b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（注：此后将不会再次加载）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向内存中的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S-box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表注入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单字节故障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使用该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AES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对多个随机明文进行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加密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对密文集合进行统计分析，获得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密钥信息</a:t>
            </a:r>
            <a:endParaRPr lang="en-US" altLang="zh-CN" sz="2000" b="1" spc="300" dirty="0">
              <a:solidFill>
                <a:srgbClr val="C00000"/>
              </a:solidFill>
              <a:latin typeface="Arial"/>
              <a:ea typeface="微软雅黑"/>
            </a:endParaRP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设攻击者已知</a:t>
            </a:r>
            <a:r>
              <a:rPr lang="en-US" altLang="zh-CN" sz="2000" b="1" spc="300" dirty="0">
                <a:solidFill>
                  <a:srgbClr val="C00000"/>
                </a:solidFill>
                <a:latin typeface="Arial"/>
                <a:ea typeface="微软雅黑"/>
              </a:rPr>
              <a:t>S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表中被打没的值</a:t>
            </a: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85B5F0-E0BC-D9D3-E71E-EB7CC5BF9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43" y="1085544"/>
            <a:ext cx="4846909" cy="49526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CD64C3-CDB2-8BCA-D485-0568FADCBDE5}"/>
              </a:ext>
            </a:extLst>
          </p:cNvPr>
          <p:cNvSpPr/>
          <p:nvPr/>
        </p:nvSpPr>
        <p:spPr>
          <a:xfrm>
            <a:off x="3223987" y="6394533"/>
            <a:ext cx="8254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Zhang F, Lou X, Zhao X, et al. Persistent Fault Analysis on Block Ciphers. CHES 2018, 150-172, 2018.</a:t>
            </a:r>
            <a:endParaRPr lang="zh-CN" altLang="en-US" sz="1400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441963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55328-29FB-A024-DC4C-9A2F3F88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持续性故障分析的密钥恢复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E303E-3A3A-415E-41B0-98A2EAEF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30" y="982904"/>
            <a:ext cx="8752339" cy="46280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B4620D-022F-4469-2BAA-3473CAD870E3}"/>
              </a:ext>
            </a:extLst>
          </p:cNvPr>
          <p:cNvSpPr txBox="1"/>
          <p:nvPr/>
        </p:nvSpPr>
        <p:spPr>
          <a:xfrm>
            <a:off x="1897831" y="5703621"/>
            <a:ext cx="9347814" cy="406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密钥恢复：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k</a:t>
            </a:r>
            <a:r>
              <a:rPr lang="en-US" altLang="zh-CN" sz="2000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16</a:t>
            </a:r>
            <a:r>
              <a:rPr lang="en-US" altLang="zh-CN" sz="2000" spc="30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10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= 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不出现的</a:t>
            </a:r>
            <a:r>
              <a:rPr lang="en-US" altLang="zh-CN" sz="2000" b="1" spc="300" dirty="0">
                <a:solidFill>
                  <a:srgbClr val="C00000"/>
                </a:solidFill>
                <a:latin typeface="Arial"/>
                <a:ea typeface="微软雅黑"/>
              </a:rPr>
              <a:t>c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Arial"/>
                <a:ea typeface="微软雅黑"/>
              </a:rPr>
              <a:t>16</a:t>
            </a:r>
            <a:r>
              <a:rPr lang="en-US" altLang="zh-CN" sz="2000" b="1" spc="300" dirty="0">
                <a:solidFill>
                  <a:srgbClr val="C00000"/>
                </a:solidFill>
                <a:latin typeface="Arial"/>
                <a:ea typeface="微软雅黑"/>
              </a:rPr>
              <a:t> 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⊕</a:t>
            </a:r>
            <a:r>
              <a:rPr lang="en-US" altLang="zh-CN" sz="2000" b="1" spc="300" dirty="0">
                <a:solidFill>
                  <a:srgbClr val="C00000"/>
                </a:solidFill>
                <a:latin typeface="Arial"/>
                <a:ea typeface="微软雅黑"/>
              </a:rPr>
              <a:t> S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表中被打没的值</a:t>
            </a:r>
          </a:p>
        </p:txBody>
      </p:sp>
    </p:spTree>
    <p:extLst>
      <p:ext uri="{BB962C8B-B14F-4D97-AF65-F5344CB8AC3E}">
        <p14:creationId xmlns:p14="http://schemas.microsoft.com/office/powerpoint/2010/main" val="22328806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DB5B0-4502-9188-1872-29B46FFE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持续性故障攻击的实用性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CD64C3-CDB2-8BCA-D485-0568FADCBDE5}"/>
              </a:ext>
            </a:extLst>
          </p:cNvPr>
          <p:cNvSpPr/>
          <p:nvPr/>
        </p:nvSpPr>
        <p:spPr>
          <a:xfrm>
            <a:off x="3223987" y="6394533"/>
            <a:ext cx="8254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F. Zhang, Y. Zhang, H. Jiang, X. Zhu, et al. Persistent Fault Attack in Practice. CHES 2020.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C41B93-24D2-6801-57E7-E47359740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822" y="3598684"/>
            <a:ext cx="4138368" cy="21893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E23F79-9714-3FB3-5DCB-CC5E1EF7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794" y="936513"/>
            <a:ext cx="5560425" cy="20109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4BC116F-2125-37A5-19CA-3800931F56BA}"/>
              </a:ext>
            </a:extLst>
          </p:cNvPr>
          <p:cNvSpPr txBox="1"/>
          <p:nvPr/>
        </p:nvSpPr>
        <p:spPr>
          <a:xfrm>
            <a:off x="582781" y="2785573"/>
            <a:ext cx="4735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ATmega163L智能卡芯片去封装图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2A2AC2-B25A-9F7D-26DD-5546B69F4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81" y="1017346"/>
            <a:ext cx="4348963" cy="169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72772A-4CFA-8B55-484B-B9D252696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9" y="3737993"/>
            <a:ext cx="4613607" cy="176125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C21677A-84BD-AE14-3A7E-EBBC2F0E8426}"/>
              </a:ext>
            </a:extLst>
          </p:cNvPr>
          <p:cNvSpPr txBox="1"/>
          <p:nvPr/>
        </p:nvSpPr>
        <p:spPr>
          <a:xfrm>
            <a:off x="582781" y="5521167"/>
            <a:ext cx="4735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激光故障注入平台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63F2EA-8A82-A569-DEEB-F317CF04A4A3}"/>
              </a:ext>
            </a:extLst>
          </p:cNvPr>
          <p:cNvSpPr txBox="1"/>
          <p:nvPr/>
        </p:nvSpPr>
        <p:spPr>
          <a:xfrm>
            <a:off x="6461125" y="2949737"/>
            <a:ext cx="4735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故障注入位置扫描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6D9FD9-1B3A-2F41-17BB-2B978CCFB72B}"/>
              </a:ext>
            </a:extLst>
          </p:cNvPr>
          <p:cNvSpPr txBox="1"/>
          <p:nvPr/>
        </p:nvSpPr>
        <p:spPr>
          <a:xfrm>
            <a:off x="5963870" y="5823273"/>
            <a:ext cx="5730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故障打到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PRESENT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S-box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的位置</a:t>
            </a:r>
          </a:p>
        </p:txBody>
      </p:sp>
    </p:spTree>
    <p:extLst>
      <p:ext uri="{BB962C8B-B14F-4D97-AF65-F5344CB8AC3E}">
        <p14:creationId xmlns:p14="http://schemas.microsoft.com/office/powerpoint/2010/main" val="2373445722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559A9-773A-C3BC-4BB0-14BE18C2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暂稳攻击基础：暂稳效应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ACEF391-3C07-7CF6-E429-7922CE9FC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774742"/>
              </p:ext>
            </p:extLst>
          </p:nvPr>
        </p:nvGraphicFramePr>
        <p:xfrm>
          <a:off x="2218915" y="1475756"/>
          <a:ext cx="7415096" cy="1953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86226" imgH="815176" progId="Visio.DrawingConvertable.15">
                  <p:embed/>
                </p:oleObj>
              </mc:Choice>
              <mc:Fallback>
                <p:oleObj name="Visio" r:id="rId2" imgW="3086226" imgH="815176" progId="Visio.DrawingConvertable.15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8915" y="1475756"/>
                        <a:ext cx="7415096" cy="1953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58" descr="E:\IC\报告\00我的PPT模板\超级玛丽素材\绿蘑菇.jpg">
            <a:extLst>
              <a:ext uri="{FF2B5EF4-FFF2-40B4-BE49-F238E27FC236}">
                <a16:creationId xmlns:a16="http://schemas.microsoft.com/office/drawing/2014/main" id="{C41C0E61-AFF3-2AB3-EF14-E9D3BA64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44" y="1714481"/>
            <a:ext cx="402392" cy="40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59" descr="E:\IC\报告\00我的PPT模板\超级玛丽素材\水晶蘑菇.png">
            <a:extLst>
              <a:ext uri="{FF2B5EF4-FFF2-40B4-BE49-F238E27FC236}">
                <a16:creationId xmlns:a16="http://schemas.microsoft.com/office/drawing/2014/main" id="{92BBB9DB-A9BB-0F2F-5243-D31743435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44" y="2805934"/>
            <a:ext cx="398698" cy="3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59" descr="E:\IC\报告\00我的PPT模板\超级玛丽素材\水晶蘑菇.png">
            <a:extLst>
              <a:ext uri="{FF2B5EF4-FFF2-40B4-BE49-F238E27FC236}">
                <a16:creationId xmlns:a16="http://schemas.microsoft.com/office/drawing/2014/main" id="{F8391857-8F38-CA94-5BEE-7DCF805E2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382" y="2805934"/>
            <a:ext cx="398698" cy="3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66" descr="E:\IC\报告\00我的PPT模板\超级玛丽素材\花儿.png">
            <a:extLst>
              <a:ext uri="{FF2B5EF4-FFF2-40B4-BE49-F238E27FC236}">
                <a16:creationId xmlns:a16="http://schemas.microsoft.com/office/drawing/2014/main" id="{156C5628-C0B1-6AE2-01AD-95996A2AB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1" y="1783788"/>
            <a:ext cx="551810" cy="55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67" descr="E:\IC\报告\00我的PPT模板\超级玛丽素材\星星.jpg">
            <a:extLst>
              <a:ext uri="{FF2B5EF4-FFF2-40B4-BE49-F238E27FC236}">
                <a16:creationId xmlns:a16="http://schemas.microsoft.com/office/drawing/2014/main" id="{97E20D9C-665A-97BF-E32D-8AA7A743E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911" y="1625246"/>
            <a:ext cx="734459" cy="7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68" descr="E:\IC\报告\00我的PPT模板\超级玛丽素材\花2.jpg">
            <a:extLst>
              <a:ext uri="{FF2B5EF4-FFF2-40B4-BE49-F238E27FC236}">
                <a16:creationId xmlns:a16="http://schemas.microsoft.com/office/drawing/2014/main" id="{804A6CE3-7172-9B2B-33F7-465040100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65" y="1791127"/>
            <a:ext cx="551810" cy="55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53F5065-F332-BC02-F360-45673AA0ACE5}"/>
              </a:ext>
            </a:extLst>
          </p:cNvPr>
          <p:cNvSpPr txBox="1"/>
          <p:nvPr/>
        </p:nvSpPr>
        <p:spPr>
          <a:xfrm>
            <a:off x="767797" y="3944049"/>
            <a:ext cx="10317332" cy="1791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eaLnBrk="1" fontAlgn="auto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z="2000" i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Y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值比</a:t>
            </a:r>
            <a:r>
              <a:rPr lang="en-US" altLang="zh-CN" sz="2000" i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X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值晚到了</a:t>
            </a:r>
            <a:r>
              <a:rPr lang="zh-CN" altLang="en-US" sz="2000" b="1" i="1" spc="300" dirty="0">
                <a:solidFill>
                  <a:srgbClr val="C00000"/>
                </a:solidFill>
                <a:latin typeface="Arial"/>
                <a:ea typeface="微软雅黑"/>
              </a:rPr>
              <a:t> </a:t>
            </a:r>
            <a:r>
              <a:rPr lang="en-US" altLang="zh-CN" sz="2000" b="1" i="1" spc="300" dirty="0">
                <a:solidFill>
                  <a:srgbClr val="C00000"/>
                </a:solidFill>
                <a:latin typeface="Arial"/>
                <a:ea typeface="微软雅黑"/>
              </a:rPr>
              <a:t>t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时间</a:t>
            </a:r>
          </a:p>
          <a:p>
            <a:pPr marL="355600" indent="-355600" eaLnBrk="1" fontAlgn="auto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若 </a:t>
            </a:r>
            <a:r>
              <a:rPr lang="en-US" altLang="zh-CN" sz="2000" b="1" i="1" spc="300" dirty="0">
                <a:solidFill>
                  <a:srgbClr val="C00000"/>
                </a:solidFill>
                <a:latin typeface="Arial"/>
                <a:ea typeface="微软雅黑"/>
              </a:rPr>
              <a:t>t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足够大，</a:t>
            </a:r>
            <a:r>
              <a:rPr lang="en-US" altLang="zh-CN" sz="2000" i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Z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将会有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3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个稳定值</a:t>
            </a:r>
          </a:p>
          <a:p>
            <a:pPr marL="355600" indent="-355600" eaLnBrk="1" fontAlgn="auto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当</a:t>
            </a:r>
            <a:r>
              <a:rPr lang="en-US" altLang="zh-CN" sz="2000" i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X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已到、</a:t>
            </a:r>
            <a:r>
              <a:rPr lang="en-US" altLang="zh-CN" sz="2000" i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Y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未到时，该特殊的稳定值，称为“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暂稳值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”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FD1B16-E761-1A06-8B6B-2063987F2390}"/>
              </a:ext>
            </a:extLst>
          </p:cNvPr>
          <p:cNvSpPr/>
          <p:nvPr/>
        </p:nvSpPr>
        <p:spPr>
          <a:xfrm>
            <a:off x="3223986" y="6394533"/>
            <a:ext cx="8375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Y. Ren, A. Wang, L. Wu: Transient-Steady Effect Attack on Block Ciphers. CHES 2015, pp. 433-450.</a:t>
            </a:r>
          </a:p>
        </p:txBody>
      </p:sp>
    </p:spTree>
    <p:extLst>
      <p:ext uri="{BB962C8B-B14F-4D97-AF65-F5344CB8AC3E}">
        <p14:creationId xmlns:p14="http://schemas.microsoft.com/office/powerpoint/2010/main" val="28645170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11237 3.33333E-6 L 0.11237 0.04305 L 0.22747 0.0430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67" y="21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4.44444E-6 L 0.06771 -4.44444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07617 -4.44444E-6 L 0.07617 -0.04907 L 0.15911 -0.04907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-24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1345 0.05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814DA-04F7-20BB-5EF2-5CEBFBAC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暂稳值的泄露</a:t>
            </a:r>
          </a:p>
        </p:txBody>
      </p:sp>
      <p:sp>
        <p:nvSpPr>
          <p:cNvPr id="3" name="内容占位符 19">
            <a:extLst>
              <a:ext uri="{FF2B5EF4-FFF2-40B4-BE49-F238E27FC236}">
                <a16:creationId xmlns:a16="http://schemas.microsoft.com/office/drawing/2014/main" id="{7237048F-DF65-400C-CD0A-8371AAC4C2F5}"/>
              </a:ext>
            </a:extLst>
          </p:cNvPr>
          <p:cNvSpPr txBox="1">
            <a:spLocks/>
          </p:cNvSpPr>
          <p:nvPr/>
        </p:nvSpPr>
        <p:spPr>
          <a:xfrm>
            <a:off x="457200" y="4725144"/>
            <a:ext cx="8435280" cy="165618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buFont typeface="Wingdings" panose="05000000000000000000" pitchFamily="2" charset="2"/>
              <a:buChar char="p"/>
            </a:pP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1F670A9-31B2-C8A8-3954-70BCF590E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401822"/>
              </p:ext>
            </p:extLst>
          </p:nvPr>
        </p:nvGraphicFramePr>
        <p:xfrm>
          <a:off x="2590083" y="1772132"/>
          <a:ext cx="7415096" cy="1953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86226" imgH="815176" progId="Visio.DrawingConvertable.15">
                  <p:embed/>
                </p:oleObj>
              </mc:Choice>
              <mc:Fallback>
                <p:oleObj name="Visio" r:id="rId2" imgW="3086226" imgH="815176" progId="Visio.DrawingConvertable.15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083" y="1772132"/>
                        <a:ext cx="7415096" cy="1953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458" descr="E:\IC\报告\00我的PPT模板\超级玛丽素材\绿蘑菇.jpg">
            <a:extLst>
              <a:ext uri="{FF2B5EF4-FFF2-40B4-BE49-F238E27FC236}">
                <a16:creationId xmlns:a16="http://schemas.microsoft.com/office/drawing/2014/main" id="{D3F0F063-1877-403B-05BC-20410F02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112" y="2010857"/>
            <a:ext cx="402392" cy="40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59" descr="E:\IC\报告\00我的PPT模板\超级玛丽素材\水晶蘑菇.png">
            <a:extLst>
              <a:ext uri="{FF2B5EF4-FFF2-40B4-BE49-F238E27FC236}">
                <a16:creationId xmlns:a16="http://schemas.microsoft.com/office/drawing/2014/main" id="{039E7776-C417-64A1-3A11-74FFF36A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112" y="3102310"/>
            <a:ext cx="398698" cy="3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66" descr="E:\IC\报告\00我的PPT模板\超级玛丽素材\花儿.png">
            <a:extLst>
              <a:ext uri="{FF2B5EF4-FFF2-40B4-BE49-F238E27FC236}">
                <a16:creationId xmlns:a16="http://schemas.microsoft.com/office/drawing/2014/main" id="{F314B70C-7B5D-3C58-0D46-3A644C2F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39" y="2080164"/>
            <a:ext cx="551810" cy="55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67" descr="E:\IC\报告\00我的PPT模板\超级玛丽素材\星星.jpg">
            <a:extLst>
              <a:ext uri="{FF2B5EF4-FFF2-40B4-BE49-F238E27FC236}">
                <a16:creationId xmlns:a16="http://schemas.microsoft.com/office/drawing/2014/main" id="{9B727EB1-8CA9-232F-1D38-F48A05CED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079" y="1921622"/>
            <a:ext cx="734459" cy="7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F75B758-036E-9EBA-D519-7A58A0E8DF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4048" y="3933056"/>
          <a:ext cx="6421437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383840" imgH="1277326" progId="Visio.Drawing.11">
                  <p:embed/>
                </p:oleObj>
              </mc:Choice>
              <mc:Fallback>
                <p:oleObj name="Visio" r:id="rId8" imgW="4383840" imgH="1277326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3933056"/>
                        <a:ext cx="6421437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316492A-8D71-71CF-359F-D080BAFC174B}"/>
              </a:ext>
            </a:extLst>
          </p:cNvPr>
          <p:cNvCxnSpPr/>
          <p:nvPr/>
        </p:nvCxnSpPr>
        <p:spPr>
          <a:xfrm>
            <a:off x="6124644" y="4344734"/>
            <a:ext cx="0" cy="8640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3" descr="MCj04417350000[1]">
            <a:extLst>
              <a:ext uri="{FF2B5EF4-FFF2-40B4-BE49-F238E27FC236}">
                <a16:creationId xmlns:a16="http://schemas.microsoft.com/office/drawing/2014/main" id="{CD722CE0-1872-695C-D26B-E1AE79A3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65735">
            <a:off x="7328301" y="426108"/>
            <a:ext cx="1560013" cy="156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87F6DEE-FA00-E131-CBB8-9792FDB2F359}"/>
              </a:ext>
            </a:extLst>
          </p:cNvPr>
          <p:cNvSpPr txBox="1"/>
          <p:nvPr/>
        </p:nvSpPr>
        <p:spPr>
          <a:xfrm>
            <a:off x="766515" y="4683754"/>
            <a:ext cx="10317332" cy="406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eaLnBrk="1" fontAlgn="auto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可利用时钟毛刺将暂稳值保存！</a:t>
            </a:r>
          </a:p>
        </p:txBody>
      </p:sp>
    </p:spTree>
    <p:extLst>
      <p:ext uri="{BB962C8B-B14F-4D97-AF65-F5344CB8AC3E}">
        <p14:creationId xmlns:p14="http://schemas.microsoft.com/office/powerpoint/2010/main" val="38553754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11328 -3.7037E-6 L 0.11328 0.0463 L 0.22929 0.046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23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11315 0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5704 2.22222E-6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95833E-6 -4.81481E-6 L 0.13529 0.0613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8" y="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94FF0-5746-63C0-F166-230EC8E6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暂稳攻击：针对串行实现的</a:t>
            </a:r>
            <a:r>
              <a:rPr lang="en-US" altLang="zh-CN" dirty="0"/>
              <a:t>AES</a:t>
            </a:r>
            <a:r>
              <a:rPr lang="zh-CN" altLang="en-US" dirty="0"/>
              <a:t>硬件电路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63614CB-2A6F-6B18-8A35-D4B368717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357134"/>
              </p:ext>
            </p:extLst>
          </p:nvPr>
        </p:nvGraphicFramePr>
        <p:xfrm>
          <a:off x="2768231" y="3383203"/>
          <a:ext cx="5961346" cy="1964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58970" imgH="1008472" progId="Visio.Drawing.11">
                  <p:embed/>
                </p:oleObj>
              </mc:Choice>
              <mc:Fallback>
                <p:oleObj name="Visio" r:id="rId2" imgW="3058970" imgH="1008472" progId="Visio.Drawing.11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68231" y="3383203"/>
                        <a:ext cx="5961346" cy="1964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51">
            <a:extLst>
              <a:ext uri="{FF2B5EF4-FFF2-40B4-BE49-F238E27FC236}">
                <a16:creationId xmlns:a16="http://schemas.microsoft.com/office/drawing/2014/main" id="{0A191148-4971-C290-1F46-24AC944B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5041" y="3383203"/>
            <a:ext cx="398698" cy="3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1">
            <a:extLst>
              <a:ext uri="{FF2B5EF4-FFF2-40B4-BE49-F238E27FC236}">
                <a16:creationId xmlns:a16="http://schemas.microsoft.com/office/drawing/2014/main" id="{38596EE0-8B8C-AE29-4EED-EDA6768F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5739" y="4895371"/>
            <a:ext cx="398698" cy="3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45AEA9-F803-5A4C-FB6A-A51AC22E45D1}"/>
              </a:ext>
            </a:extLst>
          </p:cNvPr>
          <p:cNvSpPr txBox="1"/>
          <p:nvPr/>
        </p:nvSpPr>
        <p:spPr>
          <a:xfrm>
            <a:off x="746026" y="1267832"/>
            <a:ext cx="10317332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eaLnBrk="1" fontAlgn="auto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设多个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S-box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用</a:t>
            </a:r>
            <a:r>
              <a:rPr lang="zh-CN" altLang="en-US" sz="2000" b="1" spc="300" dirty="0">
                <a:solidFill>
                  <a:srgbClr val="C00000"/>
                </a:solidFill>
                <a:latin typeface="Arial"/>
                <a:ea typeface="微软雅黑"/>
              </a:rPr>
              <a:t>同一个组合电路先后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实现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[MAD03]</a:t>
            </a:r>
          </a:p>
          <a:p>
            <a:pPr marL="355600" indent="-355600" eaLnBrk="1" fontAlgn="auto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每个时钟计算一个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S-box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CF8E2E-BCC6-44C6-8C95-225EB23C9101}"/>
              </a:ext>
            </a:extLst>
          </p:cNvPr>
          <p:cNvSpPr/>
          <p:nvPr/>
        </p:nvSpPr>
        <p:spPr>
          <a:xfrm>
            <a:off x="3223986" y="6303093"/>
            <a:ext cx="8375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S. </a:t>
            </a:r>
            <a:r>
              <a:rPr lang="en-US" altLang="zh-CN" sz="1400" dirty="0" err="1">
                <a:latin typeface="Segoe UI" panose="020B0502040204020203" pitchFamily="34" charset="0"/>
              </a:rPr>
              <a:t>Mangard</a:t>
            </a:r>
            <a:r>
              <a:rPr lang="en-US" altLang="zh-CN" sz="1400" dirty="0">
                <a:latin typeface="Segoe UI" panose="020B0502040204020203" pitchFamily="34" charset="0"/>
              </a:rPr>
              <a:t>, M. Aigner, S. </a:t>
            </a:r>
            <a:r>
              <a:rPr lang="en-US" altLang="zh-CN" sz="1400" dirty="0" err="1">
                <a:latin typeface="Segoe UI" panose="020B0502040204020203" pitchFamily="34" charset="0"/>
              </a:rPr>
              <a:t>Dominikus</a:t>
            </a:r>
            <a:r>
              <a:rPr lang="en-US" altLang="zh-CN" sz="1400" dirty="0">
                <a:latin typeface="Segoe UI" panose="020B0502040204020203" pitchFamily="34" charset="0"/>
              </a:rPr>
              <a:t>: A Highly Regular and Scalable AES Hardware Architecture. IEEE Transactions on Computers, 52 (4), pp. 483-491, 2003.</a:t>
            </a:r>
          </a:p>
        </p:txBody>
      </p:sp>
    </p:spTree>
    <p:extLst>
      <p:ext uri="{BB962C8B-B14F-4D97-AF65-F5344CB8AC3E}">
        <p14:creationId xmlns:p14="http://schemas.microsoft.com/office/powerpoint/2010/main" val="1550888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10143 0.07153 C 0.12279 0.08773 0.15469 0.09699 0.18789 0.09699 C 0.22578 0.09699 0.25612 0.08773 0.27747 0.07153 L 0.37943 -2.22222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10143 -0.08333 C 0.12279 -0.10231 0.15469 -0.11273 0.18789 -0.11273 C 0.22578 -0.11273 0.25612 -0.10231 0.27747 -0.08333 L 0.37943 -4.0740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23E0B-20CF-89FE-77D7-BFFD72FC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暂稳攻击：针对串行实现的</a:t>
            </a:r>
            <a:r>
              <a:rPr lang="en-US" altLang="zh-CN" dirty="0"/>
              <a:t>AES</a:t>
            </a:r>
            <a:r>
              <a:rPr lang="zh-CN" altLang="en-US" dirty="0"/>
              <a:t>硬件电路</a:t>
            </a: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C4F5F9B4-92F4-374E-D5F8-05CCD231E964}"/>
              </a:ext>
            </a:extLst>
          </p:cNvPr>
          <p:cNvSpPr txBox="1">
            <a:spLocks/>
          </p:cNvSpPr>
          <p:nvPr/>
        </p:nvSpPr>
        <p:spPr>
          <a:xfrm>
            <a:off x="1981200" y="3717032"/>
            <a:ext cx="8229600" cy="2664296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000" indent="-54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200" dirty="0">
                <a:latin typeface="+mj-lt"/>
              </a:rPr>
              <a:t>攻击</a:t>
            </a:r>
            <a:r>
              <a:rPr lang="en-US" altLang="zh-CN" sz="2200" dirty="0">
                <a:latin typeface="+mj-lt"/>
              </a:rPr>
              <a:t>AES</a:t>
            </a:r>
            <a:r>
              <a:rPr lang="zh-CN" altLang="en-US" sz="2200" dirty="0">
                <a:latin typeface="+mj-lt"/>
              </a:rPr>
              <a:t>算法</a:t>
            </a:r>
            <a:r>
              <a:rPr lang="zh-CN" altLang="en-US" sz="2200" b="1" dirty="0">
                <a:solidFill>
                  <a:srgbClr val="C00000"/>
                </a:solidFill>
                <a:latin typeface="+mj-lt"/>
              </a:rPr>
              <a:t>末轮</a:t>
            </a:r>
            <a:r>
              <a:rPr lang="zh-CN" altLang="en-US" sz="2200" dirty="0">
                <a:latin typeface="+mj-lt"/>
              </a:rPr>
              <a:t>，按时间先后：</a:t>
            </a:r>
            <a:endParaRPr lang="en-US" altLang="zh-CN" sz="2200" dirty="0">
              <a:latin typeface="+mj-lt"/>
            </a:endParaRPr>
          </a:p>
          <a:p>
            <a:pPr marL="756000" lvl="1" indent="-432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200" i="1" dirty="0">
                <a:latin typeface="+mj-lt"/>
              </a:rPr>
              <a:t>c</a:t>
            </a:r>
            <a:r>
              <a:rPr lang="en-US" altLang="zh-CN" sz="2200" baseline="-25000" dirty="0">
                <a:latin typeface="+mj-lt"/>
              </a:rPr>
              <a:t>1</a:t>
            </a:r>
            <a:r>
              <a:rPr lang="en-US" altLang="zh-CN" sz="2200" dirty="0">
                <a:latin typeface="+mj-lt"/>
              </a:rPr>
              <a:t> = </a:t>
            </a:r>
            <a:r>
              <a:rPr lang="en-US" altLang="zh-CN" sz="2200" i="1" dirty="0">
                <a:latin typeface="+mj-lt"/>
              </a:rPr>
              <a:t>y</a:t>
            </a:r>
            <a:r>
              <a:rPr lang="en-US" altLang="zh-CN" sz="2200" baseline="-25000" dirty="0">
                <a:latin typeface="+mj-lt"/>
              </a:rPr>
              <a:t>1</a:t>
            </a:r>
            <a:r>
              <a:rPr lang="zh-CN" altLang="en-US" sz="2200" dirty="0">
                <a:latin typeface="+mj-lt"/>
              </a:rPr>
              <a:t>⊕</a:t>
            </a:r>
            <a:r>
              <a:rPr lang="en-US" altLang="zh-CN" sz="2200" i="1" dirty="0">
                <a:latin typeface="+mj-lt"/>
              </a:rPr>
              <a:t>k</a:t>
            </a:r>
            <a:r>
              <a:rPr lang="en-US" altLang="zh-CN" sz="2200" baseline="-25000" dirty="0">
                <a:latin typeface="+mj-lt"/>
              </a:rPr>
              <a:t>1</a:t>
            </a:r>
            <a:r>
              <a:rPr lang="en-US" altLang="zh-CN" sz="2200" dirty="0">
                <a:latin typeface="+mj-lt"/>
              </a:rPr>
              <a:t>                           </a:t>
            </a:r>
            <a:r>
              <a:rPr lang="zh-CN" altLang="en-US" sz="2200" dirty="0">
                <a:latin typeface="+mj-lt"/>
              </a:rPr>
              <a:t>①</a:t>
            </a:r>
            <a:endParaRPr lang="en-US" altLang="zh-CN" sz="2200" dirty="0">
              <a:latin typeface="+mj-lt"/>
            </a:endParaRPr>
          </a:p>
          <a:p>
            <a:pPr marL="756000" lvl="1" indent="-432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200" i="1" dirty="0">
                <a:latin typeface="+mj-lt"/>
              </a:rPr>
              <a:t>c</a:t>
            </a:r>
            <a:r>
              <a:rPr lang="en-US" altLang="zh-CN" sz="2200" baseline="-25000" dirty="0">
                <a:latin typeface="+mj-lt"/>
              </a:rPr>
              <a:t>2</a:t>
            </a:r>
            <a:r>
              <a:rPr lang="en-US" altLang="zh-CN" sz="2200" i="1" dirty="0">
                <a:latin typeface="+mj-lt"/>
              </a:rPr>
              <a:t>'</a:t>
            </a:r>
            <a:r>
              <a:rPr lang="en-US" altLang="zh-CN" sz="2200" dirty="0">
                <a:latin typeface="+mj-lt"/>
              </a:rPr>
              <a:t> = </a:t>
            </a:r>
            <a:r>
              <a:rPr lang="en-US" altLang="zh-CN" sz="2200" i="1" dirty="0">
                <a:latin typeface="+mj-lt"/>
              </a:rPr>
              <a:t>y</a:t>
            </a:r>
            <a:r>
              <a:rPr lang="en-US" altLang="zh-CN" sz="2200" baseline="-25000" dirty="0">
                <a:latin typeface="+mj-lt"/>
              </a:rPr>
              <a:t>1</a:t>
            </a:r>
            <a:r>
              <a:rPr lang="zh-CN" altLang="en-US" sz="2200" dirty="0">
                <a:latin typeface="+mj-lt"/>
              </a:rPr>
              <a:t>⊕</a:t>
            </a:r>
            <a:r>
              <a:rPr lang="en-US" altLang="zh-CN" sz="2200" i="1" dirty="0">
                <a:solidFill>
                  <a:srgbClr val="00B050"/>
                </a:solidFill>
                <a:latin typeface="+mj-lt"/>
              </a:rPr>
              <a:t>k</a:t>
            </a:r>
            <a:r>
              <a:rPr lang="en-US" altLang="zh-CN" sz="2200" baseline="-25000" dirty="0">
                <a:solidFill>
                  <a:srgbClr val="00B050"/>
                </a:solidFill>
                <a:latin typeface="+mj-lt"/>
              </a:rPr>
              <a:t>2</a:t>
            </a:r>
            <a:r>
              <a:rPr lang="zh-CN" altLang="en-US" sz="2200" dirty="0">
                <a:latin typeface="+mj-lt"/>
              </a:rPr>
              <a:t>（暂稳状态）</a:t>
            </a:r>
            <a:r>
              <a:rPr lang="en-US" altLang="zh-CN" sz="2200" dirty="0">
                <a:latin typeface="+mj-lt"/>
              </a:rPr>
              <a:t>      </a:t>
            </a:r>
            <a:r>
              <a:rPr lang="zh-CN" altLang="en-US" sz="2200" dirty="0">
                <a:latin typeface="+mj-lt"/>
              </a:rPr>
              <a:t>②</a:t>
            </a:r>
            <a:endParaRPr lang="en-US" altLang="zh-CN" sz="2200" dirty="0">
              <a:latin typeface="+mj-lt"/>
            </a:endParaRPr>
          </a:p>
          <a:p>
            <a:pPr marL="540000" indent="-540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200" dirty="0">
                <a:latin typeface="+mj-lt"/>
              </a:rPr>
              <a:t>由①②得：</a:t>
            </a:r>
            <a:r>
              <a:rPr lang="en-US" altLang="zh-CN" sz="2200" i="1" dirty="0">
                <a:latin typeface="+mj-lt"/>
              </a:rPr>
              <a:t>c</a:t>
            </a:r>
            <a:r>
              <a:rPr lang="en-US" altLang="zh-CN" sz="2200" baseline="-25000" dirty="0">
                <a:latin typeface="+mj-lt"/>
              </a:rPr>
              <a:t>1</a:t>
            </a:r>
            <a:r>
              <a:rPr lang="zh-CN" altLang="en-US" sz="2200" dirty="0">
                <a:latin typeface="+mj-lt"/>
              </a:rPr>
              <a:t>⊕</a:t>
            </a:r>
            <a:r>
              <a:rPr lang="en-US" altLang="zh-CN" sz="2200" i="1" dirty="0">
                <a:latin typeface="+mj-lt"/>
              </a:rPr>
              <a:t>c</a:t>
            </a:r>
            <a:r>
              <a:rPr lang="en-US" altLang="zh-CN" sz="2200" baseline="-25000" dirty="0">
                <a:latin typeface="+mj-lt"/>
              </a:rPr>
              <a:t>2</a:t>
            </a:r>
            <a:r>
              <a:rPr lang="en-US" altLang="zh-CN" sz="2200" i="1" dirty="0">
                <a:latin typeface="+mj-lt"/>
              </a:rPr>
              <a:t>'</a:t>
            </a:r>
            <a:r>
              <a:rPr lang="en-US" altLang="zh-CN" sz="2200" dirty="0">
                <a:latin typeface="+mj-lt"/>
              </a:rPr>
              <a:t> </a:t>
            </a:r>
            <a:r>
              <a:rPr lang="en-US" altLang="zh-CN" sz="2200" i="1" dirty="0">
                <a:latin typeface="+mj-lt"/>
              </a:rPr>
              <a:t>= </a:t>
            </a:r>
            <a:r>
              <a:rPr lang="en-US" altLang="zh-CN" sz="2200" i="1" dirty="0">
                <a:solidFill>
                  <a:srgbClr val="093FB7"/>
                </a:solidFill>
                <a:latin typeface="+mj-lt"/>
              </a:rPr>
              <a:t>k</a:t>
            </a:r>
            <a:r>
              <a:rPr lang="en-US" altLang="zh-CN" sz="2200" baseline="-25000" dirty="0">
                <a:solidFill>
                  <a:srgbClr val="093FB7"/>
                </a:solidFill>
                <a:latin typeface="+mj-lt"/>
              </a:rPr>
              <a:t>1</a:t>
            </a:r>
            <a:r>
              <a:rPr lang="zh-CN" altLang="en-US" sz="2200" dirty="0">
                <a:solidFill>
                  <a:srgbClr val="093FB7"/>
                </a:solidFill>
                <a:latin typeface="+mj-lt"/>
              </a:rPr>
              <a:t>⊕</a:t>
            </a:r>
            <a:r>
              <a:rPr lang="en-US" altLang="zh-CN" sz="2200" i="1" dirty="0">
                <a:solidFill>
                  <a:srgbClr val="093FB7"/>
                </a:solidFill>
                <a:latin typeface="+mj-lt"/>
              </a:rPr>
              <a:t>k</a:t>
            </a:r>
            <a:r>
              <a:rPr lang="en-US" altLang="zh-CN" sz="2200" baseline="-25000" dirty="0">
                <a:solidFill>
                  <a:srgbClr val="093FB7"/>
                </a:solidFill>
                <a:latin typeface="+mj-lt"/>
              </a:rPr>
              <a:t>2</a:t>
            </a:r>
            <a:endParaRPr lang="en-US" altLang="zh-CN" sz="2200" dirty="0">
              <a:latin typeface="+mj-lt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5EDCC91-0362-3391-B89D-3C090C4D0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093062"/>
              </p:ext>
            </p:extLst>
          </p:nvPr>
        </p:nvGraphicFramePr>
        <p:xfrm>
          <a:off x="2218729" y="923722"/>
          <a:ext cx="7754541" cy="2937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457798" imgH="1714383" progId="Visio.DrawingConvertable.15">
                  <p:embed/>
                </p:oleObj>
              </mc:Choice>
              <mc:Fallback>
                <p:oleObj name="Visio" r:id="rId2" imgW="4457798" imgH="1714383" progId="Visio.DrawingConvertable.15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8729" y="923722"/>
                        <a:ext cx="7754541" cy="29373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50">
            <a:extLst>
              <a:ext uri="{FF2B5EF4-FFF2-40B4-BE49-F238E27FC236}">
                <a16:creationId xmlns:a16="http://schemas.microsoft.com/office/drawing/2014/main" id="{2568CCCC-252E-FB41-FF3E-2D31CD3B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72" y="1225711"/>
            <a:ext cx="376894" cy="37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1">
            <a:extLst>
              <a:ext uri="{FF2B5EF4-FFF2-40B4-BE49-F238E27FC236}">
                <a16:creationId xmlns:a16="http://schemas.microsoft.com/office/drawing/2014/main" id="{D277D4A9-E825-E3B2-D446-72A32E9D8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08" y="2454238"/>
            <a:ext cx="398698" cy="3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87922E9-A65C-614F-EEAD-A9CE91ADC99D}"/>
              </a:ext>
            </a:extLst>
          </p:cNvPr>
          <p:cNvSpPr/>
          <p:nvPr/>
        </p:nvSpPr>
        <p:spPr>
          <a:xfrm>
            <a:off x="7680176" y="4077072"/>
            <a:ext cx="2242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计算</a:t>
            </a:r>
            <a:r>
              <a:rPr lang="en-US" altLang="zh-CN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S</a:t>
            </a:r>
            <a:r>
              <a:rPr lang="en-US" altLang="zh-CN" sz="5400" b="1" baseline="-25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zh-CN" altLang="en-US" sz="5400" b="1" baseline="-25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9" name="Picture 468" descr="E:\IC\报告\00我的PPT模板\超级玛丽素材\花2.jpg">
            <a:extLst>
              <a:ext uri="{FF2B5EF4-FFF2-40B4-BE49-F238E27FC236}">
                <a16:creationId xmlns:a16="http://schemas.microsoft.com/office/drawing/2014/main" id="{875460EE-7E30-2DF6-EE48-5F0D06D5A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33" y="2087503"/>
            <a:ext cx="551810" cy="55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50" descr="E:\IC\报告\00我的PPT模板\超级玛丽素材\绿蘑菇.jpg">
            <a:extLst>
              <a:ext uri="{FF2B5EF4-FFF2-40B4-BE49-F238E27FC236}">
                <a16:creationId xmlns:a16="http://schemas.microsoft.com/office/drawing/2014/main" id="{62AFB0F6-1619-B6B9-DAB1-342135AE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72" y="1268760"/>
            <a:ext cx="376894" cy="37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1" descr="E:\IC\报告\00我的PPT模板\超级玛丽素材\水晶蘑菇.png">
            <a:extLst>
              <a:ext uri="{FF2B5EF4-FFF2-40B4-BE49-F238E27FC236}">
                <a16:creationId xmlns:a16="http://schemas.microsoft.com/office/drawing/2014/main" id="{B17CC8CE-7C18-7AB7-5267-FFC850AA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2497287"/>
            <a:ext cx="398698" cy="3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51">
            <a:extLst>
              <a:ext uri="{FF2B5EF4-FFF2-40B4-BE49-F238E27FC236}">
                <a16:creationId xmlns:a16="http://schemas.microsoft.com/office/drawing/2014/main" id="{53C35265-1242-595A-3B93-F3E8A2C4C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439964"/>
            <a:ext cx="398698" cy="3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E975860-4329-82E8-BFB0-24FC26F1FC47}"/>
              </a:ext>
            </a:extLst>
          </p:cNvPr>
          <p:cNvSpPr/>
          <p:nvPr/>
        </p:nvSpPr>
        <p:spPr>
          <a:xfrm>
            <a:off x="7680176" y="4149080"/>
            <a:ext cx="2242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计算</a:t>
            </a:r>
            <a:r>
              <a:rPr lang="en-US" altLang="zh-CN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S</a:t>
            </a:r>
            <a:r>
              <a:rPr lang="en-US" altLang="zh-CN" sz="5400" b="1" baseline="-25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zh-CN" altLang="en-US" sz="5400" b="1" baseline="-25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Picture 467" descr="E:\IC\报告\00我的PPT模板\超级玛丽素材\星星.jpg">
            <a:extLst>
              <a:ext uri="{FF2B5EF4-FFF2-40B4-BE49-F238E27FC236}">
                <a16:creationId xmlns:a16="http://schemas.microsoft.com/office/drawing/2014/main" id="{1607166E-D2A8-623A-EC16-B6F6D0E54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79" y="1916832"/>
            <a:ext cx="734459" cy="7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3" descr="MCj04417350000[1]">
            <a:extLst>
              <a:ext uri="{FF2B5EF4-FFF2-40B4-BE49-F238E27FC236}">
                <a16:creationId xmlns:a16="http://schemas.microsoft.com/office/drawing/2014/main" id="{3C722E68-22E7-9803-CA68-AB26E6A7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65735">
            <a:off x="6915530" y="374844"/>
            <a:ext cx="1560013" cy="156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1592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63 0.10509 L 0.03125 0.10509 C 0.01705 0.10509 2.5E-6 0.07592 2.5E-6 0.05254 L 2.5E-6 4.44444E-6 " pathEditMode="relative" rAng="0" ptsTypes="AAAA">
                                      <p:cBhvr>
                                        <p:cTn id="18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-52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42591 4.44444E-6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8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4.07407E-6 L 0.09336 -0.1243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-622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15 0.09884 L 0.03151 0.09884 C 0.01719 0.09884 2.5E-6 0.07152 2.5E-6 0.0493 L 2.5E-6 4.44444E-6 " pathEditMode="relative" rAng="0" ptsTypes="AAAA">
                                      <p:cBhvr>
                                        <p:cTn id="54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" y="-495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18256 4.44444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8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1 -2.22222E-6 L 0.13685 -0.0002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2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-3.7037E-7 L 0.09284 -3.7037E-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3" grpId="0"/>
      <p:bldP spid="13" grpId="1"/>
      <p:bldP spid="13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9A6ED-9EF9-3688-EB50-C80BEF8D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实验平台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F299F13-630D-FEDD-4674-77AE7EB262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884572"/>
              </p:ext>
            </p:extLst>
          </p:nvPr>
        </p:nvGraphicFramePr>
        <p:xfrm>
          <a:off x="504110" y="1917993"/>
          <a:ext cx="7389163" cy="2627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696510" imgH="3429000" progId="Visio.DrawingConvertable.15">
                  <p:embed/>
                </p:oleObj>
              </mc:Choice>
              <mc:Fallback>
                <p:oleObj name="Visio" r:id="rId2" imgW="9696510" imgH="3429000" progId="Visio.DrawingConvertable.15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10" y="1917993"/>
                        <a:ext cx="7389163" cy="26277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45D73E2B-19C8-DB5E-1484-DE6442562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464" y="1919711"/>
            <a:ext cx="3528043" cy="261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898898-F6A7-9C5D-004B-C61D4F069C1D}"/>
              </a:ext>
            </a:extLst>
          </p:cNvPr>
          <p:cNvSpPr txBox="1"/>
          <p:nvPr/>
        </p:nvSpPr>
        <p:spPr>
          <a:xfrm>
            <a:off x="8828272" y="4643403"/>
            <a:ext cx="2008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平台实物图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F882AD-05EB-9972-39CC-74AF032D3EE4}"/>
              </a:ext>
            </a:extLst>
          </p:cNvPr>
          <p:cNvSpPr txBox="1"/>
          <p:nvPr/>
        </p:nvSpPr>
        <p:spPr>
          <a:xfrm>
            <a:off x="3194478" y="4643403"/>
            <a:ext cx="2008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实验平台原理图</a:t>
            </a:r>
          </a:p>
        </p:txBody>
      </p:sp>
    </p:spTree>
    <p:extLst>
      <p:ext uri="{BB962C8B-B14F-4D97-AF65-F5344CB8AC3E}">
        <p14:creationId xmlns:p14="http://schemas.microsoft.com/office/powerpoint/2010/main" val="280244219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故障攻击手段</a:t>
            </a:r>
            <a:r>
              <a:rPr lang="en-US" altLang="zh-CN" dirty="0"/>
              <a:t>1</a:t>
            </a:r>
            <a:r>
              <a:rPr lang="zh-CN" altLang="en-US" dirty="0"/>
              <a:t>：激光照射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1011737" y="4381541"/>
            <a:ext cx="10351770" cy="1197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1887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年赫兹发现了光电效应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在高于某特定频率的电磁波照射下，某些物质内部的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电子会被光子激发出来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而形成电流，即光生电</a:t>
            </a:r>
          </a:p>
        </p:txBody>
      </p:sp>
      <p:pic>
        <p:nvPicPr>
          <p:cNvPr id="3" name="内容占位符 8">
            <a:extLst>
              <a:ext uri="{FF2B5EF4-FFF2-40B4-BE49-F238E27FC236}">
                <a16:creationId xmlns:a16="http://schemas.microsoft.com/office/drawing/2014/main" id="{902F153A-8BF8-63D2-D2AB-FC3B5BAC3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4" y="1378559"/>
            <a:ext cx="3068022" cy="2147616"/>
          </a:xfrm>
          <a:prstGeom prst="rect">
            <a:avLst/>
          </a:prstGeom>
        </p:spPr>
      </p:pic>
      <p:pic>
        <p:nvPicPr>
          <p:cNvPr id="4" name="Picture 2" descr="C:\Users\wanganl\Desktop\20150725贵州 - 第一届中国密码学与数据安全学术会议会议指南(0709)\故障攻击示意图.jpg">
            <a:extLst>
              <a:ext uri="{FF2B5EF4-FFF2-40B4-BE49-F238E27FC236}">
                <a16:creationId xmlns:a16="http://schemas.microsoft.com/office/drawing/2014/main" id="{E59588D0-7513-0603-92B7-A1A42D2CD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3"/>
          <a:stretch/>
        </p:blipFill>
        <p:spPr bwMode="auto">
          <a:xfrm>
            <a:off x="4256181" y="1574188"/>
            <a:ext cx="4626089" cy="192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0C56DC-F395-31C3-EDE8-B03A29E85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555" y="1465902"/>
            <a:ext cx="1994475" cy="23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43316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75267-BC0F-3F30-9EDE-8F77B319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6F43163-44DD-550F-63CB-598201127FFA}"/>
              </a:ext>
            </a:extLst>
          </p:cNvPr>
          <p:cNvGrpSpPr/>
          <p:nvPr/>
        </p:nvGrpSpPr>
        <p:grpSpPr>
          <a:xfrm>
            <a:off x="465957" y="930611"/>
            <a:ext cx="3098371" cy="2498389"/>
            <a:chOff x="38323" y="1253951"/>
            <a:chExt cx="4989958" cy="3657892"/>
          </a:xfrm>
        </p:grpSpPr>
        <p:pic>
          <p:nvPicPr>
            <p:cNvPr id="4" name="Picture 2" descr="Fig6(a)">
              <a:extLst>
                <a:ext uri="{FF2B5EF4-FFF2-40B4-BE49-F238E27FC236}">
                  <a16:creationId xmlns:a16="http://schemas.microsoft.com/office/drawing/2014/main" id="{BE316D55-7EFB-94C8-83E6-053868FAF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23" y="1703791"/>
              <a:ext cx="4989958" cy="320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960D783D-DC84-FA44-578D-AEFDB56443B1}"/>
                </a:ext>
              </a:extLst>
            </p:cNvPr>
            <p:cNvCxnSpPr/>
            <p:nvPr/>
          </p:nvCxnSpPr>
          <p:spPr>
            <a:xfrm flipH="1">
              <a:off x="2870096" y="1617752"/>
              <a:ext cx="648072" cy="43204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167734D2-D2CE-690B-DEE9-A94BBF9FC83F}"/>
                </a:ext>
              </a:extLst>
            </p:cNvPr>
            <p:cNvSpPr txBox="1"/>
            <p:nvPr/>
          </p:nvSpPr>
          <p:spPr>
            <a:xfrm>
              <a:off x="3490392" y="1253951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93FB7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暂稳态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ADB0215-CA9D-033B-3A99-082F0E9B956F}"/>
              </a:ext>
            </a:extLst>
          </p:cNvPr>
          <p:cNvGrpSpPr/>
          <p:nvPr/>
        </p:nvGrpSpPr>
        <p:grpSpPr>
          <a:xfrm>
            <a:off x="3798165" y="1005534"/>
            <a:ext cx="3098371" cy="2399529"/>
            <a:chOff x="86098" y="1351815"/>
            <a:chExt cx="4989958" cy="3513150"/>
          </a:xfrm>
        </p:grpSpPr>
        <p:pic>
          <p:nvPicPr>
            <p:cNvPr id="8" name="Picture 2" descr="Fig7(a)">
              <a:extLst>
                <a:ext uri="{FF2B5EF4-FFF2-40B4-BE49-F238E27FC236}">
                  <a16:creationId xmlns:a16="http://schemas.microsoft.com/office/drawing/2014/main" id="{0E9EF810-FDB5-1FDF-0EC9-220507FA1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8" y="1656913"/>
              <a:ext cx="4989958" cy="320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30EC0CA-E79B-6D79-3FFE-304C3CAE8AB9}"/>
                </a:ext>
              </a:extLst>
            </p:cNvPr>
            <p:cNvCxnSpPr/>
            <p:nvPr/>
          </p:nvCxnSpPr>
          <p:spPr>
            <a:xfrm flipH="1">
              <a:off x="3260487" y="1715616"/>
              <a:ext cx="648072" cy="43204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DDEC7B-B15F-1450-F830-68DE32FC915A}"/>
                </a:ext>
              </a:extLst>
            </p:cNvPr>
            <p:cNvSpPr txBox="1"/>
            <p:nvPr/>
          </p:nvSpPr>
          <p:spPr>
            <a:xfrm>
              <a:off x="3880783" y="1351815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93FB7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暂稳态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093D3A8-F757-1704-B5C2-08B8200CE6EB}"/>
              </a:ext>
            </a:extLst>
          </p:cNvPr>
          <p:cNvGrpSpPr/>
          <p:nvPr/>
        </p:nvGrpSpPr>
        <p:grpSpPr>
          <a:xfrm>
            <a:off x="7343571" y="994807"/>
            <a:ext cx="4263959" cy="2410256"/>
            <a:chOff x="673861" y="1275450"/>
            <a:chExt cx="7553864" cy="3881742"/>
          </a:xfrm>
        </p:grpSpPr>
        <p:pic>
          <p:nvPicPr>
            <p:cNvPr id="12" name="Picture 2" descr="Fig8n">
              <a:extLst>
                <a:ext uri="{FF2B5EF4-FFF2-40B4-BE49-F238E27FC236}">
                  <a16:creationId xmlns:a16="http://schemas.microsoft.com/office/drawing/2014/main" id="{68629CF8-3B20-6FDB-A342-1BBA9093E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61" y="1275450"/>
              <a:ext cx="7553864" cy="3881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222B88E-691A-3CF1-6B53-5EFB9CB738F3}"/>
                </a:ext>
              </a:extLst>
            </p:cNvPr>
            <p:cNvCxnSpPr/>
            <p:nvPr/>
          </p:nvCxnSpPr>
          <p:spPr>
            <a:xfrm flipH="1">
              <a:off x="3802721" y="1927880"/>
              <a:ext cx="620296" cy="56501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BD4B2B39-9FBB-9001-5CAA-602833CA9DF3}"/>
                </a:ext>
              </a:extLst>
            </p:cNvPr>
            <p:cNvSpPr txBox="1"/>
            <p:nvPr/>
          </p:nvSpPr>
          <p:spPr>
            <a:xfrm>
              <a:off x="4423017" y="1628800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93FB7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暂稳态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81AB926-3F11-84ED-75A1-959C2D420C03}"/>
              </a:ext>
            </a:extLst>
          </p:cNvPr>
          <p:cNvSpPr txBox="1"/>
          <p:nvPr/>
        </p:nvSpPr>
        <p:spPr>
          <a:xfrm>
            <a:off x="723166" y="3699582"/>
            <a:ext cx="10884364" cy="2431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图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1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：攻击了一种经典低功耗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S-box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的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AES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硬件电路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S. Morioka and A. Satoh, An optimized s-box circuit architecture for low power AES design, CHES 2002.</a:t>
            </a:r>
          </a:p>
          <a:p>
            <a:pPr marL="355600" indent="-355600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图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2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：攻击了一种“非常紧凑”的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AES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硬件电路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D. </a:t>
            </a:r>
            <a:r>
              <a:rPr lang="en-US" altLang="zh-CN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Canright</a:t>
            </a: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, A Very Compact S-Box for AES, CHES 2005. </a:t>
            </a:r>
          </a:p>
          <a:p>
            <a:pPr marL="355600" indent="-355600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图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3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：攻击了一种“完美掩码的非常紧凑”的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AES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硬件电路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D. </a:t>
            </a:r>
            <a:r>
              <a:rPr lang="en-US" altLang="zh-CN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Canright</a:t>
            </a: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and L. </a:t>
            </a:r>
            <a:r>
              <a:rPr lang="en-US" altLang="zh-CN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Batina</a:t>
            </a: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, A very compact perfectly masked s-box for AES, ACNS 2008.</a:t>
            </a:r>
          </a:p>
        </p:txBody>
      </p:sp>
    </p:spTree>
    <p:extLst>
      <p:ext uri="{BB962C8B-B14F-4D97-AF65-F5344CB8AC3E}">
        <p14:creationId xmlns:p14="http://schemas.microsoft.com/office/powerpoint/2010/main" val="1324033523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3"/>
          <p:cNvPicPr>
            <a:picLocks noChangeAspect="1"/>
          </p:cNvPicPr>
          <p:nvPr/>
        </p:nvPicPr>
        <p:blipFill>
          <a:blip r:embed="rId3" cstate="hqprint"/>
          <a:srcRect/>
          <a:stretch>
            <a:fillRect/>
          </a:stretch>
        </p:blipFill>
        <p:spPr>
          <a:xfrm>
            <a:off x="0" y="0"/>
            <a:ext cx="60452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11349" y="966400"/>
            <a:ext cx="7338786" cy="50038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920991" y="1446332"/>
            <a:ext cx="6428799" cy="66357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作业</a:t>
            </a:r>
          </a:p>
        </p:txBody>
      </p:sp>
      <p:sp>
        <p:nvSpPr>
          <p:cNvPr id="10" name="文本框"/>
          <p:cNvSpPr txBox="1"/>
          <p:nvPr/>
        </p:nvSpPr>
        <p:spPr>
          <a:xfrm>
            <a:off x="4868889" y="2706418"/>
            <a:ext cx="6148156" cy="2268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spc="300" dirty="0">
                <a:latin typeface="Arial" panose="020B0604020202020204"/>
              </a:rPr>
              <a:t>1</a:t>
            </a:r>
            <a:r>
              <a:rPr lang="zh-CN" altLang="en-US" sz="2000" spc="300" dirty="0">
                <a:latin typeface="Arial" panose="020B0604020202020204"/>
              </a:rPr>
              <a:t>、上述故障攻击中，哪种最容易实现？</a:t>
            </a:r>
          </a:p>
          <a:p>
            <a:pPr algn="just" eaLnBrk="1" fontAlgn="auto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spc="300" dirty="0">
                <a:latin typeface="Arial" panose="020B0604020202020204"/>
              </a:rPr>
              <a:t>2</a:t>
            </a:r>
            <a:r>
              <a:rPr lang="zh-CN" altLang="en-US" sz="2000" spc="300" dirty="0">
                <a:latin typeface="Arial" panose="020B0604020202020204"/>
              </a:rPr>
              <a:t>、将密码算法执行两遍，进行故障校验，是否真能有效抵抗故障攻击？</a:t>
            </a:r>
          </a:p>
          <a:p>
            <a:pPr algn="just" eaLnBrk="1" fontAlgn="auto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spc="300" dirty="0">
                <a:latin typeface="Arial" panose="020B0604020202020204"/>
              </a:rPr>
              <a:t>3</a:t>
            </a:r>
            <a:r>
              <a:rPr lang="zh-CN" altLang="en-US" sz="2000" spc="300" dirty="0">
                <a:latin typeface="Arial" panose="020B0604020202020204"/>
              </a:rPr>
              <a:t>、若故障注入成功率很低，这些故障攻击是否仍然有效？</a:t>
            </a:r>
          </a:p>
        </p:txBody>
      </p:sp>
    </p:spTree>
    <p:extLst>
      <p:ext uri="{BB962C8B-B14F-4D97-AF65-F5344CB8AC3E}">
        <p14:creationId xmlns:p14="http://schemas.microsoft.com/office/powerpoint/2010/main" val="2733388647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7608346" y="4599386"/>
            <a:ext cx="3979596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北京理工大学网络空间安全学院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fld id="{D421250B-0E4E-4464-9262-DD19598EBE82}" type="datetime2">
              <a:rPr lang="zh-CN" altLang="en-US" spc="300" smtClean="0">
                <a:solidFill>
                  <a:schemeClr val="bg1">
                    <a:alpha val="90000"/>
                  </a:schemeClr>
                </a:solidFill>
                <a:latin typeface="+mn-ea"/>
              </a:rPr>
              <a:t>2023年2月19日</a:t>
            </a:fld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22801" y="2011086"/>
            <a:ext cx="6914815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77362914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故障攻击手段</a:t>
            </a:r>
            <a:r>
              <a:rPr lang="en-US" altLang="zh-CN" dirty="0"/>
              <a:t>2</a:t>
            </a:r>
            <a:r>
              <a:rPr lang="zh-CN" altLang="en-US" dirty="0"/>
              <a:t>：电磁脉冲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1011737" y="4676509"/>
            <a:ext cx="10351770" cy="781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特斯拉线圈产生的强电磁脉冲攻击智能锁芯片之后，会造成芯片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死机并重启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有的智能锁默认重启后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自动开锁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，所以特斯拉线圈能秒开智能锁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3D9228E-BB4A-1374-61A2-0FA8BF0A4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1" y="1814768"/>
            <a:ext cx="3597654" cy="184762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363A052C-C43D-6959-F1B5-E9B9A47FFD90}"/>
              </a:ext>
            </a:extLst>
          </p:cNvPr>
          <p:cNvGrpSpPr/>
          <p:nvPr/>
        </p:nvGrpSpPr>
        <p:grpSpPr>
          <a:xfrm>
            <a:off x="4921272" y="1827474"/>
            <a:ext cx="3292195" cy="1767898"/>
            <a:chOff x="6628576" y="4336923"/>
            <a:chExt cx="3621415" cy="194468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3698988-FEDD-51A9-DF10-563590C83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576" y="4336923"/>
              <a:ext cx="3618395" cy="97234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A65B3F0-F70D-5BB7-D8EE-5B197AC29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1596" y="5309267"/>
              <a:ext cx="3618395" cy="972344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FEAAE09-2F36-F32E-9A63-AD09C32B8A38}"/>
              </a:ext>
            </a:extLst>
          </p:cNvPr>
          <p:cNvSpPr/>
          <p:nvPr/>
        </p:nvSpPr>
        <p:spPr>
          <a:xfrm>
            <a:off x="4171619" y="3685650"/>
            <a:ext cx="4788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MORITA TECH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的电场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/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磁场注入探头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F17E4C-2B4D-F8BC-726B-38B884749CA9}"/>
              </a:ext>
            </a:extLst>
          </p:cNvPr>
          <p:cNvSpPr/>
          <p:nvPr/>
        </p:nvSpPr>
        <p:spPr>
          <a:xfrm>
            <a:off x="325408" y="3685650"/>
            <a:ext cx="4216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accent1"/>
                </a:solidFill>
                <a:latin typeface="+mn-ea"/>
                <a:ea typeface="+mn-ea"/>
              </a:rPr>
              <a:t>SecureIC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的电磁注入平台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ADBFA17-B2AD-3B08-35DE-25000548E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901" y="1436840"/>
            <a:ext cx="2162175" cy="22098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64B21C1-AD7A-6B62-4AB6-A082896E187D}"/>
              </a:ext>
            </a:extLst>
          </p:cNvPr>
          <p:cNvSpPr/>
          <p:nvPr/>
        </p:nvSpPr>
        <p:spPr>
          <a:xfrm>
            <a:off x="8586500" y="3685650"/>
            <a:ext cx="3562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利用“特斯拉线圈”开锁</a:t>
            </a:r>
          </a:p>
        </p:txBody>
      </p:sp>
    </p:spTree>
    <p:extLst>
      <p:ext uri="{BB962C8B-B14F-4D97-AF65-F5344CB8AC3E}">
        <p14:creationId xmlns:p14="http://schemas.microsoft.com/office/powerpoint/2010/main" val="143326992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故障攻击手段</a:t>
            </a:r>
            <a:r>
              <a:rPr lang="en-US" altLang="zh-CN" dirty="0"/>
              <a:t>3</a:t>
            </a:r>
            <a:r>
              <a:rPr lang="zh-CN" altLang="en-US" dirty="0"/>
              <a:t>：时钟毛刺</a:t>
            </a:r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A44FC326-E49B-3734-38B6-B8E8499F4C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495263"/>
              </p:ext>
            </p:extLst>
          </p:nvPr>
        </p:nvGraphicFramePr>
        <p:xfrm>
          <a:off x="4529805" y="4797591"/>
          <a:ext cx="4535488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991677" imgH="922020" progId="Visio.Drawing.11">
                  <p:embed/>
                </p:oleObj>
              </mc:Choice>
              <mc:Fallback>
                <p:oleObj name="Visio" r:id="rId3" imgW="3991677" imgH="922020" progId="Visio.Drawing.11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805" y="4797591"/>
                        <a:ext cx="4535488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">
            <a:extLst>
              <a:ext uri="{FF2B5EF4-FFF2-40B4-BE49-F238E27FC236}">
                <a16:creationId xmlns:a16="http://schemas.microsoft.com/office/drawing/2014/main" id="{CA245894-BE17-6ED3-F66D-CD07EE284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841992"/>
              </p:ext>
            </p:extLst>
          </p:nvPr>
        </p:nvGraphicFramePr>
        <p:xfrm>
          <a:off x="4240881" y="1125183"/>
          <a:ext cx="4824413" cy="143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320139" imgH="1282566" progId="Visio.Drawing.11">
                  <p:embed/>
                </p:oleObj>
              </mc:Choice>
              <mc:Fallback>
                <p:oleObj name="Visio" r:id="rId5" imgW="4320139" imgH="1282566" progId="Visio.Drawing.11">
                  <p:embed/>
                  <p:pic>
                    <p:nvPicPr>
                      <p:cNvPr id="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881" y="1125183"/>
                        <a:ext cx="4824413" cy="143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1402A2FD-34F6-9EBF-AEA0-392110268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44537"/>
              </p:ext>
            </p:extLst>
          </p:nvPr>
        </p:nvGraphicFramePr>
        <p:xfrm>
          <a:off x="3983705" y="2792158"/>
          <a:ext cx="5843588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843834" imgH="1647926" progId="Visio.Drawing.11">
                  <p:embed/>
                </p:oleObj>
              </mc:Choice>
              <mc:Fallback>
                <p:oleObj name="Visio" r:id="rId7" imgW="5843834" imgH="1647926" progId="Visio.Drawing.11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705" y="2792158"/>
                        <a:ext cx="5843588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A2CA413-C9DF-2D96-C4FD-823FED609F96}"/>
              </a:ext>
            </a:extLst>
          </p:cNvPr>
          <p:cNvSpPr txBox="1">
            <a:spLocks/>
          </p:cNvSpPr>
          <p:nvPr/>
        </p:nvSpPr>
        <p:spPr>
          <a:xfrm>
            <a:off x="1720873" y="1495765"/>
            <a:ext cx="8308032" cy="45259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时钟</a:t>
            </a: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spcBef>
                <a:spcPts val="120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spcBef>
                <a:spcPts val="120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spcBef>
                <a:spcPts val="120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关键路径</a:t>
            </a: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spcBef>
                <a:spcPts val="120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spcBef>
                <a:spcPts val="120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spcBef>
                <a:spcPts val="120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时钟毛刺</a:t>
            </a: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229125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0EA08-15A0-72A8-FE4F-AAAC56A6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时序逻辑电路工作原理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14D9F8D-093C-B89E-E35B-D5ED68AC62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5970" y="4074276"/>
          <a:ext cx="6421293" cy="19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83840" imgH="1277326" progId="Visio.Drawing.11">
                  <p:embed/>
                </p:oleObj>
              </mc:Choice>
              <mc:Fallback>
                <p:oleObj name="Visio" r:id="rId2" imgW="4383840" imgH="1277326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14D9F8D-093C-B89E-E35B-D5ED68AC62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970" y="4074276"/>
                        <a:ext cx="6421293" cy="19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B89A51B0-EE6E-5869-64D9-94BFAC464A58}"/>
              </a:ext>
            </a:extLst>
          </p:cNvPr>
          <p:cNvGrpSpPr/>
          <p:nvPr/>
        </p:nvGrpSpPr>
        <p:grpSpPr>
          <a:xfrm>
            <a:off x="1500830" y="1359794"/>
            <a:ext cx="9110521" cy="1929668"/>
            <a:chOff x="69991" y="1667976"/>
            <a:chExt cx="9110521" cy="1929668"/>
          </a:xfrm>
        </p:grpSpPr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63181557-8E05-EECD-C0F5-0C290141A4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991" y="1667976"/>
            <a:ext cx="9110521" cy="1929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5348332" imgH="1129016" progId="Visio.Drawing.11">
                    <p:embed/>
                  </p:oleObj>
                </mc:Choice>
                <mc:Fallback>
                  <p:oleObj name="Visio" r:id="rId4" imgW="5348332" imgH="1129016" progId="Visio.Drawing.11">
                    <p:embed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63181557-8E05-EECD-C0F5-0C290141A4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9991" y="1667976"/>
                          <a:ext cx="9110521" cy="19296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Picture 15" descr="C:\Users\wanganl\Desktop\20084154455218_2.jpg">
              <a:extLst>
                <a:ext uri="{FF2B5EF4-FFF2-40B4-BE49-F238E27FC236}">
                  <a16:creationId xmlns:a16="http://schemas.microsoft.com/office/drawing/2014/main" id="{031AD773-A79A-568B-D13B-134157126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87624" y="2369771"/>
              <a:ext cx="378606" cy="411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5" descr="C:\Users\wanganl\Desktop\20084154455218_2.jpg">
              <a:extLst>
                <a:ext uri="{FF2B5EF4-FFF2-40B4-BE49-F238E27FC236}">
                  <a16:creationId xmlns:a16="http://schemas.microsoft.com/office/drawing/2014/main" id="{037A389A-B501-236A-F633-6EA02B8BD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20272" y="2369771"/>
              <a:ext cx="378606" cy="411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玛丽1" descr="E:\IC\报告\20140828中国密码年会自由论坛\超级玛丽插图\u=795854954,122243089&amp;fm=23&amp;gp=0.jpg">
            <a:extLst>
              <a:ext uri="{FF2B5EF4-FFF2-40B4-BE49-F238E27FC236}">
                <a16:creationId xmlns:a16="http://schemas.microsoft.com/office/drawing/2014/main" id="{1273EBCD-4899-8294-BB27-D38ABBF1F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9497"/>
          <a:stretch/>
        </p:blipFill>
        <p:spPr bwMode="auto">
          <a:xfrm>
            <a:off x="1385090" y="2144608"/>
            <a:ext cx="3490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玛丽2" descr="E:\IC\报告\20140828中国密码年会自由论坛\超级玛丽插图\u=795854954,122243089&amp;fm=23&amp;gp=0.jpg">
            <a:extLst>
              <a:ext uri="{FF2B5EF4-FFF2-40B4-BE49-F238E27FC236}">
                <a16:creationId xmlns:a16="http://schemas.microsoft.com/office/drawing/2014/main" id="{600C17D7-A1FB-4A64-9166-FCDA36A7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9497"/>
          <a:stretch/>
        </p:blipFill>
        <p:spPr bwMode="auto">
          <a:xfrm>
            <a:off x="2388060" y="2144608"/>
            <a:ext cx="3490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玛丽3" descr="E:\IC\报告\20140828中国密码年会自由论坛\超级玛丽插图\u=795854954,122243089&amp;fm=23&amp;gp=0.jpg">
            <a:extLst>
              <a:ext uri="{FF2B5EF4-FFF2-40B4-BE49-F238E27FC236}">
                <a16:creationId xmlns:a16="http://schemas.microsoft.com/office/drawing/2014/main" id="{B3554103-6DC1-C367-CCAA-32797023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9497"/>
          <a:stretch/>
        </p:blipFill>
        <p:spPr bwMode="auto">
          <a:xfrm>
            <a:off x="8283714" y="2144608"/>
            <a:ext cx="3490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竖线1">
            <a:extLst>
              <a:ext uri="{FF2B5EF4-FFF2-40B4-BE49-F238E27FC236}">
                <a16:creationId xmlns:a16="http://schemas.microsoft.com/office/drawing/2014/main" id="{45CABF1D-170E-9EB2-FDC5-1BFF7DE5B858}"/>
              </a:ext>
            </a:extLst>
          </p:cNvPr>
          <p:cNvCxnSpPr/>
          <p:nvPr/>
        </p:nvCxnSpPr>
        <p:spPr>
          <a:xfrm>
            <a:off x="3636103" y="4546431"/>
            <a:ext cx="0" cy="8640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竖线2">
            <a:extLst>
              <a:ext uri="{FF2B5EF4-FFF2-40B4-BE49-F238E27FC236}">
                <a16:creationId xmlns:a16="http://schemas.microsoft.com/office/drawing/2014/main" id="{CD35BDAA-4DDC-2A3F-C52E-D4F549A5B8DB}"/>
              </a:ext>
            </a:extLst>
          </p:cNvPr>
          <p:cNvCxnSpPr/>
          <p:nvPr/>
        </p:nvCxnSpPr>
        <p:spPr>
          <a:xfrm>
            <a:off x="4466045" y="4546431"/>
            <a:ext cx="0" cy="8640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竖线3">
            <a:extLst>
              <a:ext uri="{FF2B5EF4-FFF2-40B4-BE49-F238E27FC236}">
                <a16:creationId xmlns:a16="http://schemas.microsoft.com/office/drawing/2014/main" id="{CD9143EF-96AB-867C-8DAC-F2C386108F88}"/>
              </a:ext>
            </a:extLst>
          </p:cNvPr>
          <p:cNvCxnSpPr/>
          <p:nvPr/>
        </p:nvCxnSpPr>
        <p:spPr>
          <a:xfrm>
            <a:off x="6186863" y="4546431"/>
            <a:ext cx="0" cy="8640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E02001E-516A-3AF4-0CEE-09B5996D82EF}"/>
              </a:ext>
            </a:extLst>
          </p:cNvPr>
          <p:cNvSpPr txBox="1"/>
          <p:nvPr/>
        </p:nvSpPr>
        <p:spPr>
          <a:xfrm>
            <a:off x="1955679" y="4706374"/>
            <a:ext cx="1168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时钟：</a:t>
            </a:r>
          </a:p>
        </p:txBody>
      </p:sp>
    </p:spTree>
    <p:extLst>
      <p:ext uri="{BB962C8B-B14F-4D97-AF65-F5344CB8AC3E}">
        <p14:creationId xmlns:p14="http://schemas.microsoft.com/office/powerpoint/2010/main" val="32889322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08998 -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0.06797 4.07407E-6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5 -0.00023 L 0.48593 -0.00185 " pathEditMode="relative" rAng="0" ptsTypes="AA">
                                      <p:cBhvr>
                                        <p:cTn id="28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-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024 L 0.13893 -0.00024 " pathEditMode="relative" rAng="0" ptsTypes="AA">
                                      <p:cBhvr>
                                        <p:cTn id="32" dur="6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185 L 0.32721 -0.0018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13633 4.07407E-6 " pathEditMode="relative" rAng="0" ptsTypes="AA">
                                      <p:cBhvr>
                                        <p:cTn id="46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毛刺时钟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76E2A7-2639-DAFF-C4F0-E8C23C3170CF}"/>
              </a:ext>
            </a:extLst>
          </p:cNvPr>
          <p:cNvSpPr txBox="1">
            <a:spLocks noChangeArrowheads="1"/>
          </p:cNvSpPr>
          <p:nvPr/>
        </p:nvSpPr>
        <p:spPr>
          <a:xfrm>
            <a:off x="2186880" y="5013200"/>
            <a:ext cx="1892896" cy="7920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  <a:lvl2pPr marL="54864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2pPr>
            <a:lvl3pPr marL="822960" indent="-228600" algn="l" rtl="0" eaLnBrk="1" latinLnBrk="0" hangingPunct="1">
              <a:spcBef>
                <a:spcPts val="6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3pPr>
            <a:lvl4pPr marL="1097280" indent="-228600" algn="l" rtl="0" eaLnBrk="1" latinLnBrk="0" hangingPunct="1">
              <a:spcBef>
                <a:spcPts val="6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4pPr>
            <a:lvl5pPr marL="1371600" indent="-228600" algn="l" rtl="0" eaLnBrk="1" latinLnBrk="0" hangingPunct="1">
              <a:spcBef>
                <a:spcPts val="6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毛刺时钟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F0F86E4-72D7-2F50-3DFB-1C94F5E8D5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688521"/>
              </p:ext>
            </p:extLst>
          </p:nvPr>
        </p:nvGraphicFramePr>
        <p:xfrm>
          <a:off x="3995739" y="4271964"/>
          <a:ext cx="6421437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383840" imgH="1277326" progId="Visio.Drawing.11">
                  <p:embed/>
                </p:oleObj>
              </mc:Choice>
              <mc:Fallback>
                <p:oleObj name="Visio" r:id="rId3" imgW="4383840" imgH="1277326" progId="Visio.Drawing.11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9" y="4271964"/>
                        <a:ext cx="6421437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5E357E79-D65F-5720-E0C6-A55FD9CEFE1C}"/>
              </a:ext>
            </a:extLst>
          </p:cNvPr>
          <p:cNvGrpSpPr/>
          <p:nvPr/>
        </p:nvGrpSpPr>
        <p:grpSpPr>
          <a:xfrm>
            <a:off x="1593992" y="1667976"/>
            <a:ext cx="9110521" cy="1929668"/>
            <a:chOff x="69991" y="1667976"/>
            <a:chExt cx="9110521" cy="1929668"/>
          </a:xfrm>
        </p:grpSpPr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02964A14-D9E7-B437-86E9-B59D1704E9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991" y="1667976"/>
            <a:ext cx="9110521" cy="1929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5" imgW="5351308" imgH="1133181" progId="Visio.Drawing.11">
                    <p:embed/>
                  </p:oleObj>
                </mc:Choice>
                <mc:Fallback>
                  <p:oleObj name="Visio" r:id="rId5" imgW="5351308" imgH="1133181" progId="Visio.Drawing.11">
                    <p:embed/>
                    <p:pic>
                      <p:nvPicPr>
                        <p:cNvPr id="12" name="对象 1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9991" y="1667976"/>
                          <a:ext cx="9110521" cy="19296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5" descr="C:\Users\wanganl\Desktop\20084154455218_2.jpg">
              <a:extLst>
                <a:ext uri="{FF2B5EF4-FFF2-40B4-BE49-F238E27FC236}">
                  <a16:creationId xmlns:a16="http://schemas.microsoft.com/office/drawing/2014/main" id="{8E2D1F7D-188C-5F9E-2320-7CAC67A99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87624" y="2369771"/>
              <a:ext cx="378606" cy="411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5" descr="C:\Users\wanganl\Desktop\20084154455218_2.jpg">
              <a:extLst>
                <a:ext uri="{FF2B5EF4-FFF2-40B4-BE49-F238E27FC236}">
                  <a16:creationId xmlns:a16="http://schemas.microsoft.com/office/drawing/2014/main" id="{F2DAC41E-D8FA-0CD2-E58E-A31C63F5C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20272" y="2369771"/>
              <a:ext cx="378606" cy="411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E:\IC\报告\20140828中国密码年会自由论坛\超级玛丽插图\u=795854954,122243089&amp;fm=23&amp;gp=0.jpg">
            <a:extLst>
              <a:ext uri="{FF2B5EF4-FFF2-40B4-BE49-F238E27FC236}">
                <a16:creationId xmlns:a16="http://schemas.microsoft.com/office/drawing/2014/main" id="{E13C9DFA-1D0A-BB53-1BF3-607FCE6D6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9497"/>
          <a:stretch/>
        </p:blipFill>
        <p:spPr bwMode="auto">
          <a:xfrm>
            <a:off x="1714472" y="2395329"/>
            <a:ext cx="3490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1DD7624-E11C-849D-9B09-7712D5242A98}"/>
              </a:ext>
            </a:extLst>
          </p:cNvPr>
          <p:cNvCxnSpPr/>
          <p:nvPr/>
        </p:nvCxnSpPr>
        <p:spPr>
          <a:xfrm>
            <a:off x="4265320" y="4797152"/>
            <a:ext cx="0" cy="8640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E:\IC\报告\20140828中国密码年会自由论坛\超级玛丽插图\u=795854954,122243089&amp;fm=23&amp;gp=0.jpg">
            <a:extLst>
              <a:ext uri="{FF2B5EF4-FFF2-40B4-BE49-F238E27FC236}">
                <a16:creationId xmlns:a16="http://schemas.microsoft.com/office/drawing/2014/main" id="{C42A3B23-21F6-7331-2314-3C1AC2BAD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9497"/>
          <a:stretch/>
        </p:blipFill>
        <p:spPr bwMode="auto">
          <a:xfrm>
            <a:off x="2496216" y="2395329"/>
            <a:ext cx="3490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45DA5312-CFFC-5C20-E737-1302E3F6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6241" y="2400809"/>
            <a:ext cx="349081" cy="34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F4FFCE9-6CF8-3B40-D9D8-3FC61930967C}"/>
              </a:ext>
            </a:extLst>
          </p:cNvPr>
          <p:cNvCxnSpPr/>
          <p:nvPr/>
        </p:nvCxnSpPr>
        <p:spPr>
          <a:xfrm>
            <a:off x="5087888" y="4797152"/>
            <a:ext cx="0" cy="8640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B1673CA-3768-FF92-AFBC-AEFA20DA3CD8}"/>
              </a:ext>
            </a:extLst>
          </p:cNvPr>
          <p:cNvCxnSpPr/>
          <p:nvPr/>
        </p:nvCxnSpPr>
        <p:spPr>
          <a:xfrm>
            <a:off x="5807968" y="4797152"/>
            <a:ext cx="0" cy="8640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3" descr="MCj04417350000[1]">
            <a:extLst>
              <a:ext uri="{FF2B5EF4-FFF2-40B4-BE49-F238E27FC236}">
                <a16:creationId xmlns:a16="http://schemas.microsoft.com/office/drawing/2014/main" id="{44E8E200-B414-346E-5330-97ABBE46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65735">
            <a:off x="7345156" y="679466"/>
            <a:ext cx="1560013" cy="156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594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06406 -2.9629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06745 -0.00023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4624E-6 L 0.35104 -0.000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023 L 0.05911 -0.0004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00185 L 0.31649 -0.0018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7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00046 L 0.08295 -0.00046 " pathEditMode="relative" rAng="0" ptsTypes="AA">
                                      <p:cBhvr>
                                        <p:cTn id="48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故障攻击手段</a:t>
            </a:r>
            <a:r>
              <a:rPr lang="en-US" altLang="zh-CN" dirty="0"/>
              <a:t>4</a:t>
            </a:r>
            <a:r>
              <a:rPr lang="zh-CN" altLang="en-US" dirty="0"/>
              <a:t>：电源毛刺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1011737" y="3909592"/>
            <a:ext cx="10351770" cy="20281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芯片瞬间掉电：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使芯片发生瞬时故障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原理：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电压越低，电子传输速度越慢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，从而发生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setup time violation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掉电后尽快恢复正常电源：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确保芯片不复位，继续工作并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输出错误数据</a:t>
            </a:r>
          </a:p>
        </p:txBody>
      </p:sp>
      <p:pic>
        <p:nvPicPr>
          <p:cNvPr id="6" name="Picture 92" descr="http://www.limited-entropy.com/wp-content/uploads/2012/09/chart_1.png">
            <a:extLst>
              <a:ext uri="{FF2B5EF4-FFF2-40B4-BE49-F238E27FC236}">
                <a16:creationId xmlns:a16="http://schemas.microsoft.com/office/drawing/2014/main" id="{5A530819-D244-354B-6C2F-6810F6C28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 t="16685" r="14835" b="25178"/>
          <a:stretch/>
        </p:blipFill>
        <p:spPr bwMode="auto">
          <a:xfrm>
            <a:off x="1354044" y="943140"/>
            <a:ext cx="5016305" cy="248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A1F1A3-D389-A9E3-2C0F-18B781232C77}"/>
              </a:ext>
            </a:extLst>
          </p:cNvPr>
          <p:cNvSpPr/>
          <p:nvPr/>
        </p:nvSpPr>
        <p:spPr>
          <a:xfrm>
            <a:off x="1935376" y="3330788"/>
            <a:ext cx="34843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电压毛刺示例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1ACA5A-F881-7943-5644-5F05EC5A4243}"/>
              </a:ext>
            </a:extLst>
          </p:cNvPr>
          <p:cNvSpPr/>
          <p:nvPr/>
        </p:nvSpPr>
        <p:spPr>
          <a:xfrm>
            <a:off x="6498950" y="3330788"/>
            <a:ext cx="4535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电路中某比特变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0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的时间与电压关系图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00669F-B121-8894-1F76-D3150F196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174" y="1020768"/>
            <a:ext cx="4077037" cy="23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18777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2033</Words>
  <Application>Microsoft Office PowerPoint</Application>
  <PresentationFormat>宽屏</PresentationFormat>
  <Paragraphs>254</Paragraphs>
  <Slides>42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71" baseType="lpstr">
      <vt:lpstr>Arial Black</vt:lpstr>
      <vt:lpstr>Century Gothic</vt:lpstr>
      <vt:lpstr>Times New Roman</vt:lpstr>
      <vt:lpstr>arial</vt:lpstr>
      <vt:lpstr>宋体</vt:lpstr>
      <vt:lpstr>Segoe UI</vt:lpstr>
      <vt:lpstr>微软雅黑</vt:lpstr>
      <vt:lpstr>Wingdings</vt:lpstr>
      <vt:lpstr>Wingdings 3</vt:lpstr>
      <vt:lpstr>微软雅黑 Light</vt:lpstr>
      <vt:lpstr>黑体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Visio</vt:lpstr>
      <vt:lpstr>PowerPoint 演示文稿</vt:lpstr>
      <vt:lpstr>PowerPoint 演示文稿</vt:lpstr>
      <vt:lpstr>PowerPoint 演示文稿</vt:lpstr>
      <vt:lpstr>故障攻击手段1：激光照射</vt:lpstr>
      <vt:lpstr>故障攻击手段2：电磁脉冲</vt:lpstr>
      <vt:lpstr>故障攻击手段3：时钟毛刺</vt:lpstr>
      <vt:lpstr>时序逻辑电路工作原理</vt:lpstr>
      <vt:lpstr>毛刺时钟</vt:lpstr>
      <vt:lpstr>故障攻击手段4：电源毛刺</vt:lpstr>
      <vt:lpstr>故障攻击手段效果简析</vt:lpstr>
      <vt:lpstr>故障攻击基本假设</vt:lpstr>
      <vt:lpstr>PowerPoint 演示文稿</vt:lpstr>
      <vt:lpstr>针对星链终端中认证协议的故障攻击</vt:lpstr>
      <vt:lpstr>星链终端电路板的逆向分析</vt:lpstr>
      <vt:lpstr>对部分测试点进行逻辑分析</vt:lpstr>
      <vt:lpstr>对SE和SoC进行故障/电磁攻击</vt:lpstr>
      <vt:lpstr>对SE进行故障攻击的效果</vt:lpstr>
      <vt:lpstr>攻击危害</vt:lpstr>
      <vt:lpstr>PowerPoint 演示文稿</vt:lpstr>
      <vt:lpstr>约减轮数的故障攻击</vt:lpstr>
      <vt:lpstr>碰撞故障分析（CFA）</vt:lpstr>
      <vt:lpstr>无效故障分析（IFA）</vt:lpstr>
      <vt:lpstr>安全错误分析（Safe-Error Analysis）</vt:lpstr>
      <vt:lpstr>CRT-RSA的故障攻击</vt:lpstr>
      <vt:lpstr>补充知识：使用中国剩余定理加速RSA算法实现</vt:lpstr>
      <vt:lpstr>补充知识：使用中国剩余定理加速RSA算法实现</vt:lpstr>
      <vt:lpstr>PowerPoint 演示文稿</vt:lpstr>
      <vt:lpstr>DES的差分故障攻击 </vt:lpstr>
      <vt:lpstr>用差分分析恢复密钥</vt:lpstr>
      <vt:lpstr>差分故障分析的可行性</vt:lpstr>
      <vt:lpstr>PowerPoint 演示文稿</vt:lpstr>
      <vt:lpstr>持续性故障的注入</vt:lpstr>
      <vt:lpstr>持续性故障分析的密钥恢复</vt:lpstr>
      <vt:lpstr>持续性故障攻击的实用性</vt:lpstr>
      <vt:lpstr>暂稳攻击基础：暂稳效应</vt:lpstr>
      <vt:lpstr>暂稳值的泄露</vt:lpstr>
      <vt:lpstr>暂稳攻击：针对串行实现的AES硬件电路</vt:lpstr>
      <vt:lpstr>暂稳攻击：针对串行实现的AES硬件电路</vt:lpstr>
      <vt:lpstr>实验平台</vt:lpstr>
      <vt:lpstr>实验结果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Wang</cp:lastModifiedBy>
  <cp:revision>687</cp:revision>
  <dcterms:created xsi:type="dcterms:W3CDTF">2016-11-28T11:30:00Z</dcterms:created>
  <dcterms:modified xsi:type="dcterms:W3CDTF">2023-02-19T11:52:29Z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2052-11.3.0.9228</vt:lpwstr>
  </property>
</Properties>
</file>